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48" r:id="rId2"/>
    <p:sldMasterId id="2147483662" r:id="rId3"/>
  </p:sldMasterIdLst>
  <p:notesMasterIdLst>
    <p:notesMasterId r:id="rId11"/>
  </p:notesMasterIdLst>
  <p:handoutMasterIdLst>
    <p:handoutMasterId r:id="rId12"/>
  </p:handoutMasterIdLst>
  <p:sldIdLst>
    <p:sldId id="9719" r:id="rId4"/>
    <p:sldId id="9761" r:id="rId5"/>
    <p:sldId id="9763" r:id="rId6"/>
    <p:sldId id="9764" r:id="rId7"/>
    <p:sldId id="1001" r:id="rId8"/>
    <p:sldId id="999" r:id="rId9"/>
    <p:sldId id="9765" r:id="rId10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65931431-0FB3-46DB-998B-E4666FF04AB7}">
          <p14:sldIdLst>
            <p14:sldId id="9719"/>
            <p14:sldId id="9761"/>
            <p14:sldId id="9763"/>
            <p14:sldId id="9764"/>
            <p14:sldId id="1001"/>
            <p14:sldId id="999"/>
            <p14:sldId id="9765"/>
          </p14:sldIdLst>
        </p14:section>
        <p14:section name="Section sans titre" id="{1C90769A-F2C6-43D3-B188-E5F427D0F694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E9F2409-EF31-AFDF-A8D5-7ADC5D0280DD}" name="Schnoebelen Juliette" initials="SJ" userId="S::juliette.schnoebelen@cre.fr::923d5e89-4197-4919-b1d2-ff766e1dc280" providerId="AD"/>
  <p188:author id="{6FE85A8D-9D5B-D06E-5558-FB12A5381F57}" name="Fangeaux Anna" initials="FA" userId="S::anna.fangeaux@cre.fr::65f59b1a-a4c1-4684-bff7-856b4d00f1f0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dereau Rébecca" initials="RR" lastIdx="2" clrIdx="0">
    <p:extLst>
      <p:ext uri="{19B8F6BF-5375-455C-9EA6-DF929625EA0E}">
        <p15:presenceInfo xmlns:p15="http://schemas.microsoft.com/office/powerpoint/2012/main" userId="S-1-5-21-3937936663-190188876-1528465544-768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8B2F"/>
    <a:srgbClr val="429188"/>
    <a:srgbClr val="FF8E01"/>
    <a:srgbClr val="FF8F00"/>
    <a:srgbClr val="DBEEE0"/>
    <a:srgbClr val="296486"/>
    <a:srgbClr val="548B2E"/>
    <a:srgbClr val="8BC3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986915-E080-4795-8A38-6F5590DB96E2}" v="496" dt="2026-01-30T12:11:42.07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Style moyen 4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934" autoAdjust="0"/>
    <p:restoredTop sz="92500" autoAdjust="0"/>
  </p:normalViewPr>
  <p:slideViewPr>
    <p:cSldViewPr>
      <p:cViewPr varScale="1">
        <p:scale>
          <a:sx n="58" d="100"/>
          <a:sy n="58" d="100"/>
        </p:scale>
        <p:origin x="1008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397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commentAuthors" Target="commentAuthors.xml"/><Relationship Id="rId18" Type="http://schemas.microsoft.com/office/2015/10/relationships/revisionInfo" Target="revisionInfo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microsoft.com/office/2018/10/relationships/authors" Target="author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5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C278BA-8411-4DE9-AA00-99EA2CB1D561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428586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5" y="9428586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45B479-8A8D-4A9E-951D-0AB39F9D30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30345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4B626B-B708-4E2F-AE18-2990BA12ED1E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608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28586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5" y="9428586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BAF50B-FF77-42E5-B8F6-F58A73FFF9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48463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21590" lvl="0" indent="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 Light"/>
              <a:ea typeface="Calibri"/>
              <a:cs typeface="Arial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60999A-6478-4F7D-B55E-5C7E031B50C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84946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3192B4-9B8B-A781-4F31-92659DB840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D6ABDB79-C13B-41DB-514B-DD0DC1C391B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9F6D40FF-1CE2-8BFC-58C6-BE4C153864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4511336-58B8-3DAA-44D6-01E797C4DB7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BAF50B-FF77-42E5-B8F6-F58A73FFF9F6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71992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CE597D-3814-CF5A-7267-E743E23FE7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8767D2AC-2FE0-6D16-7200-B1208ED02F7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DC1E3DC8-4C5A-2D8F-9F71-61A8413CE2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4643D7A-68E5-25A6-CCB6-79C7F956EC1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BAF50B-FF77-42E5-B8F6-F58A73FFF9F6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39263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C80C52-EC33-AD28-361A-82D9EF4B78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A68AB824-CCF1-FE24-10E4-4C5C4F3857E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B2979A7F-036F-B1BE-B981-B867A6EE5A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5972E24-D90B-9795-3F14-602EB534348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BAF50B-FF77-42E5-B8F6-F58A73FFF9F6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0213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8" name="Rectangle 7"/>
          <p:cNvSpPr/>
          <p:nvPr userDrawn="1"/>
        </p:nvSpPr>
        <p:spPr>
          <a:xfrm>
            <a:off x="496888" y="2394248"/>
            <a:ext cx="8077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600" i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Réseau Francophone </a:t>
            </a:r>
          </a:p>
          <a:p>
            <a:pPr algn="ctr"/>
            <a:r>
              <a:rPr lang="fr-FR" sz="3600" i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des Régulateurs de l’Energie</a:t>
            </a:r>
            <a:endParaRPr lang="bg-BG" sz="36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pic>
        <p:nvPicPr>
          <p:cNvPr id="9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451" y="908720"/>
            <a:ext cx="5490073" cy="1367028"/>
          </a:xfrm>
          <a:prstGeom prst="rect">
            <a:avLst/>
          </a:prstGeom>
        </p:spPr>
      </p:pic>
      <p:sp>
        <p:nvSpPr>
          <p:cNvPr id="10" name="Sous-titre 2"/>
          <p:cNvSpPr txBox="1">
            <a:spLocks/>
          </p:cNvSpPr>
          <p:nvPr userDrawn="1"/>
        </p:nvSpPr>
        <p:spPr>
          <a:xfrm>
            <a:off x="-36513" y="3717032"/>
            <a:ext cx="9144000" cy="1536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fr-FR" sz="2400" b="0" dirty="0"/>
              <a:t>Claire Hellich-Praquin,</a:t>
            </a:r>
            <a:r>
              <a:rPr lang="fr-FR" sz="2400" b="0" baseline="0" dirty="0"/>
              <a:t> Directrice des Affaires européennes, internationales et de la coopération</a:t>
            </a:r>
            <a:endParaRPr lang="fr-FR" sz="1400" b="0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-9166" y="6669360"/>
            <a:ext cx="9153166" cy="188640"/>
          </a:xfrm>
          <a:prstGeom prst="rect">
            <a:avLst/>
          </a:prstGeom>
          <a:solidFill>
            <a:srgbClr val="558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pic>
        <p:nvPicPr>
          <p:cNvPr id="13" name="Picture 2" descr="https://europa.eu/european-union/sites/europaeu/files/docs/body/flag_yellow_high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4273" y="5517232"/>
            <a:ext cx="1066288" cy="711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9355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40BB28E-A5AF-C3B2-8D5B-0651D91443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838CAAE-5FE5-4FAB-4856-94DA93CDE6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25F04A0-D4EC-88EC-03B9-EDFCF7D99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C74D5-DDBC-4636-A0BD-5AAA1AB5DD25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51C8384-DFFC-C0BB-CA7D-52C64F4C4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EFF5F21-6162-2A5B-DAE0-E50B03D9E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4A640-3F47-4FF8-8241-B21165F3C1E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13019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0FBA8F-EC19-2341-7698-C180CDD522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BBA8984-AEBD-9555-CDBA-C0F9026326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981DB8F-FC87-D492-4A18-E5705414F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C74D5-DDBC-4636-A0BD-5AAA1AB5DD25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23392DC-D7D6-A902-9BAB-4DDE2191C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8AAFD08-1908-00E2-D505-95B6A2FF8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4A640-3F47-4FF8-8241-B21165F3C1E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362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09557C-5A3D-7F90-47BA-694F3D1A2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93454C8-5927-4F3B-E5E0-827EA53EAD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8FF01A2-E21B-22C7-F92E-2D61CFB11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C74D5-DDBC-4636-A0BD-5AAA1AB5DD25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1C5A9CC-3449-22DC-19D9-708B81FBB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984631D-ED1B-1FD3-3C06-F85ACC4A0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4A640-3F47-4FF8-8241-B21165F3C1E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16215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7406C99-B83E-04D1-A374-68C3B8CDA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376265A-443A-9A95-E816-3E0EDDB862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CA524FC-25D5-766B-CEE6-0B587EDE37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6CAF0A3-CF01-FA5B-8E1B-A04A8123C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C74D5-DDBC-4636-A0BD-5AAA1AB5DD25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D0085C4-0C7B-17D6-F400-59D31C515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A39D8D7-8A82-4B83-9D2D-E8E48502F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4A640-3F47-4FF8-8241-B21165F3C1E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604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6095083-D7E6-13DF-3990-5C022566C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B168C1B-3982-8D05-A8F4-E96013CCB7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D918686-9F7E-8C0D-B204-37EE74E25C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4027545-D2A5-0C39-3DF6-0857FB46E9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0EA5178-7DE3-6DDA-A44B-227E44B4EE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D5D0DE7-FC64-BE09-398D-3A573C7E8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C74D5-DDBC-4636-A0BD-5AAA1AB5DD25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FF32A56-FFE4-5DF7-4FD0-78436C809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55921A9-6141-4087-5E7E-7D6D0481F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4A640-3F47-4FF8-8241-B21165F3C1E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96470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2E47B5-EECB-4E6B-17EA-D0661EE89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7BA20C6-4CCC-4FF2-BA9D-950F4D4F0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C74D5-DDBC-4636-A0BD-5AAA1AB5DD25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155B458-4C4E-04D1-7EB6-4D72253E6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2EDEE89-DB30-92D0-1500-37B1AEDF9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4A640-3F47-4FF8-8241-B21165F3C1E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2842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5EBD297-FD61-4F5A-6A88-42F3C4854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C74D5-DDBC-4636-A0BD-5AAA1AB5DD25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28FCA50-4433-2D35-B282-B21EFED24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728BDA4-1D80-C32B-C088-058B18C7D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4A640-3F47-4FF8-8241-B21165F3C1E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94630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FA2BE8C-5EE9-8829-636A-2F3F04D28B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9BF741B-22A9-4933-54BE-16867D484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68C766B-129E-74EE-6BF4-2D2F7D038A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2B4BDD2-354D-063F-80A0-B7252818F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C74D5-DDBC-4636-A0BD-5AAA1AB5DD25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5C507A1-E0B8-9E72-4662-2B4140C3B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47E6A89-9379-E87E-80B8-E1532DB92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4A640-3F47-4FF8-8241-B21165F3C1E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40431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96EE8C-03C0-BB93-3568-29D02290BF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9B849DFA-FE27-3C5E-6C52-89466CAFA7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BE8ADA5-0EEE-98C7-C645-4061CA326F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0E09C8C-E75A-7BCD-D16E-750A225FD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C74D5-DDBC-4636-A0BD-5AAA1AB5DD25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224FB86-1A16-5B28-F082-B5F9F5202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1D89BE4-CC84-174F-B184-623FE2410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4A640-3F47-4FF8-8241-B21165F3C1E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2254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971600" y="1011185"/>
            <a:ext cx="7134591" cy="805739"/>
          </a:xfrm>
        </p:spPr>
        <p:txBody>
          <a:bodyPr>
            <a:normAutofit/>
          </a:bodyPr>
          <a:lstStyle>
            <a:lvl1pPr>
              <a:defRPr sz="3200">
                <a:solidFill>
                  <a:srgbClr val="FF8F00"/>
                </a:solidFill>
                <a:latin typeface="Cambria" panose="02040503050406030204" pitchFamily="18" charset="0"/>
              </a:defRPr>
            </a:lvl1pPr>
          </a:lstStyle>
          <a:p>
            <a:r>
              <a:rPr lang="fr-FR" dirty="0"/>
              <a:t>Modifiez le style du titre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953449"/>
            <a:ext cx="3106688" cy="4525963"/>
          </a:xfrm>
        </p:spPr>
        <p:txBody>
          <a:bodyPr/>
          <a:lstStyle>
            <a:lvl1pPr marL="0" indent="0">
              <a:buFontTx/>
              <a:buNone/>
              <a:defRPr sz="1600">
                <a:solidFill>
                  <a:srgbClr val="558B2F"/>
                </a:solidFill>
                <a:latin typeface="Cambria" panose="02040503050406030204" pitchFamily="18" charset="0"/>
              </a:defRPr>
            </a:lvl1pPr>
            <a:lvl2pPr marL="742950" indent="-285750">
              <a:buFont typeface="Wingdings" panose="05000000000000000000" pitchFamily="2" charset="2"/>
              <a:buChar char="Ø"/>
              <a:defRPr sz="1400">
                <a:solidFill>
                  <a:srgbClr val="8BC34A"/>
                </a:solidFill>
              </a:defRPr>
            </a:lvl2pPr>
            <a:lvl4pPr marL="1714500" indent="-342900">
              <a:buFont typeface="Arial" panose="020B0604020202020204" pitchFamily="34" charset="0"/>
              <a:buChar char="•"/>
              <a:defRPr/>
            </a:lvl4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4267200" y="505544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fr-FR" sz="1400" i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Réseau Francophone des Régulateurs de l’Energie</a:t>
            </a:r>
            <a:endParaRPr lang="bg-BG" sz="14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pic>
        <p:nvPicPr>
          <p:cNvPr id="12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7675"/>
            <a:ext cx="2745037" cy="683514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-9166" y="6669360"/>
            <a:ext cx="9153166" cy="188640"/>
          </a:xfrm>
          <a:prstGeom prst="rect">
            <a:avLst/>
          </a:prstGeom>
          <a:solidFill>
            <a:srgbClr val="558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8" name="ZoneTexte 7"/>
          <p:cNvSpPr txBox="1"/>
          <p:nvPr userDrawn="1"/>
        </p:nvSpPr>
        <p:spPr>
          <a:xfrm>
            <a:off x="-9166" y="6381328"/>
            <a:ext cx="49412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Février 2020</a:t>
            </a:r>
          </a:p>
        </p:txBody>
      </p:sp>
    </p:spTree>
    <p:extLst>
      <p:ext uri="{BB962C8B-B14F-4D97-AF65-F5344CB8AC3E}">
        <p14:creationId xmlns:p14="http://schemas.microsoft.com/office/powerpoint/2010/main" val="2860647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449073-1151-F2D5-417A-7255DC9A4A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E76559E-2C42-6640-7A36-94FCAD3CA5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706C97F-2E95-0BA4-76A3-8EC790399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C74D5-DDBC-4636-A0BD-5AAA1AB5DD25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1DFA659-C273-2665-AB90-7B06F4B5E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B79999A-75D3-A24B-CC5B-CA6270659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4A640-3F47-4FF8-8241-B21165F3C1E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65256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E3AC71CD-0509-80CF-54EE-76259F1EA1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C8FF4D8-2694-CC15-24D3-370AA93654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FB2FDE2-B0CC-CD68-9A39-B1113B6BF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C74D5-DDBC-4636-A0BD-5AAA1AB5DD25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F1EAFC7-DACF-AAED-BFED-A7D7CC72E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C3AB679-9BE2-3E68-FF91-2599C5871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4A640-3F47-4FF8-8241-B21165F3C1E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3803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971600" y="1011185"/>
            <a:ext cx="7134591" cy="805739"/>
          </a:xfrm>
        </p:spPr>
        <p:txBody>
          <a:bodyPr>
            <a:normAutofit/>
          </a:bodyPr>
          <a:lstStyle>
            <a:lvl1pPr>
              <a:defRPr sz="3200">
                <a:solidFill>
                  <a:srgbClr val="FF8F00"/>
                </a:solidFill>
                <a:latin typeface="Cambria" panose="02040503050406030204" pitchFamily="18" charset="0"/>
              </a:defRPr>
            </a:lvl1pPr>
          </a:lstStyle>
          <a:p>
            <a:r>
              <a:rPr lang="fr-FR" dirty="0"/>
              <a:t>Modifiez le style du titre</a:t>
            </a:r>
            <a:br>
              <a:rPr lang="fr-FR" dirty="0"/>
            </a:br>
            <a:endParaRPr lang="fr-FR" dirty="0"/>
          </a:p>
        </p:txBody>
      </p:sp>
      <p:sp>
        <p:nvSpPr>
          <p:cNvPr id="8" name="Rectangle 7"/>
          <p:cNvSpPr/>
          <p:nvPr userDrawn="1"/>
        </p:nvSpPr>
        <p:spPr>
          <a:xfrm>
            <a:off x="4267200" y="505544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fr-FR" sz="1400" i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Réseau Francophone des Régulateurs de l’Energie</a:t>
            </a:r>
            <a:endParaRPr lang="bg-BG" sz="14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7675"/>
            <a:ext cx="2745037" cy="683514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-9166" y="6669360"/>
            <a:ext cx="9153166" cy="188640"/>
          </a:xfrm>
          <a:prstGeom prst="rect">
            <a:avLst/>
          </a:prstGeom>
          <a:solidFill>
            <a:srgbClr val="558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2" name="ZoneTexte 11"/>
          <p:cNvSpPr txBox="1"/>
          <p:nvPr userDrawn="1"/>
        </p:nvSpPr>
        <p:spPr>
          <a:xfrm>
            <a:off x="-9166" y="6381328"/>
            <a:ext cx="49412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Février 2020</a:t>
            </a:r>
          </a:p>
        </p:txBody>
      </p:sp>
    </p:spTree>
    <p:extLst>
      <p:ext uri="{BB962C8B-B14F-4D97-AF65-F5344CB8AC3E}">
        <p14:creationId xmlns:p14="http://schemas.microsoft.com/office/powerpoint/2010/main" val="2532469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267200" y="505544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fr-FR" sz="1400" i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Réseau Francophone des Régulateurs de l’Energie</a:t>
            </a:r>
            <a:endParaRPr lang="bg-BG" sz="14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pic>
        <p:nvPicPr>
          <p:cNvPr id="8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7675"/>
            <a:ext cx="2745037" cy="683514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9166" y="6669360"/>
            <a:ext cx="9153166" cy="188640"/>
          </a:xfrm>
          <a:prstGeom prst="rect">
            <a:avLst/>
          </a:prstGeom>
          <a:solidFill>
            <a:srgbClr val="558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5" name="ZoneTexte 14"/>
          <p:cNvSpPr txBox="1"/>
          <p:nvPr userDrawn="1"/>
        </p:nvSpPr>
        <p:spPr>
          <a:xfrm>
            <a:off x="2013423" y="2574921"/>
            <a:ext cx="4973135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fr-FR" sz="2800" dirty="0"/>
              <a:t>Missions et fonctionnement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/>
              <a:t>Les rendez-vous du réseau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/>
              <a:t>Les autres actions du réseau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/>
              <a:t>L’avenir</a:t>
            </a:r>
          </a:p>
          <a:p>
            <a:endParaRPr lang="fr-FR" dirty="0"/>
          </a:p>
        </p:txBody>
      </p:sp>
      <p:sp>
        <p:nvSpPr>
          <p:cNvPr id="2" name="ZoneTexte 1"/>
          <p:cNvSpPr txBox="1"/>
          <p:nvPr userDrawn="1"/>
        </p:nvSpPr>
        <p:spPr>
          <a:xfrm>
            <a:off x="-9166" y="6381328"/>
            <a:ext cx="49412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Février 2020</a:t>
            </a:r>
          </a:p>
        </p:txBody>
      </p:sp>
      <p:sp>
        <p:nvSpPr>
          <p:cNvPr id="3" name="ZoneTexte 2"/>
          <p:cNvSpPr txBox="1"/>
          <p:nvPr userDrawn="1"/>
        </p:nvSpPr>
        <p:spPr>
          <a:xfrm>
            <a:off x="3419870" y="1487326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FF8F00"/>
                </a:solidFill>
                <a:latin typeface="NunitoSans-ExtraBold"/>
              </a:rPr>
              <a:t>Sommaire</a:t>
            </a:r>
          </a:p>
        </p:txBody>
      </p:sp>
    </p:spTree>
    <p:extLst>
      <p:ext uri="{BB962C8B-B14F-4D97-AF65-F5344CB8AC3E}">
        <p14:creationId xmlns:p14="http://schemas.microsoft.com/office/powerpoint/2010/main" val="3225107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4267200" y="505544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fr-FR" sz="1400" i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Réseau Francophone des Régulateurs de l’Energie</a:t>
            </a:r>
            <a:endParaRPr lang="bg-BG" sz="14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pic>
        <p:nvPicPr>
          <p:cNvPr id="7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7675"/>
            <a:ext cx="2745037" cy="683514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-9166" y="6669360"/>
            <a:ext cx="9153166" cy="188640"/>
          </a:xfrm>
          <a:prstGeom prst="rect">
            <a:avLst/>
          </a:prstGeom>
          <a:solidFill>
            <a:srgbClr val="558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0" name="ZoneTexte 9"/>
          <p:cNvSpPr txBox="1"/>
          <p:nvPr userDrawn="1"/>
        </p:nvSpPr>
        <p:spPr>
          <a:xfrm>
            <a:off x="-9166" y="6381328"/>
            <a:ext cx="49412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Février 2020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2013423" y="2574921"/>
            <a:ext cx="4973135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fr-FR" sz="2800" dirty="0">
                <a:solidFill>
                  <a:srgbClr val="558B2F"/>
                </a:solidFill>
              </a:rPr>
              <a:t>Missions et fonctionnement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/>
              <a:t>Les rendez-vous du réseau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/>
              <a:t>Les autres actions du réseau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/>
              <a:t>L’avenir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3738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4267200" y="505544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fr-FR" sz="1400" i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Réseau Francophone des Régulateurs de l’Energie</a:t>
            </a:r>
            <a:endParaRPr lang="bg-BG" sz="14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pic>
        <p:nvPicPr>
          <p:cNvPr id="10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7675"/>
            <a:ext cx="2745037" cy="683514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9166" y="6669360"/>
            <a:ext cx="9153166" cy="188640"/>
          </a:xfrm>
          <a:prstGeom prst="rect">
            <a:avLst/>
          </a:prstGeom>
          <a:solidFill>
            <a:srgbClr val="558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4" name="ZoneTexte 13"/>
          <p:cNvSpPr txBox="1"/>
          <p:nvPr userDrawn="1"/>
        </p:nvSpPr>
        <p:spPr>
          <a:xfrm>
            <a:off x="2013423" y="2574921"/>
            <a:ext cx="4973135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fr-FR" sz="2800" dirty="0"/>
              <a:t>Missions et fonctionnement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>
                <a:solidFill>
                  <a:srgbClr val="558B2F"/>
                </a:solidFill>
              </a:rPr>
              <a:t>Les rendez-vous du réseau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/>
              <a:t>Les autres actions du réseau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/>
              <a:t>L’avenir</a:t>
            </a:r>
          </a:p>
          <a:p>
            <a:endParaRPr lang="fr-FR" dirty="0"/>
          </a:p>
        </p:txBody>
      </p:sp>
      <p:sp>
        <p:nvSpPr>
          <p:cNvPr id="8" name="ZoneTexte 7"/>
          <p:cNvSpPr txBox="1"/>
          <p:nvPr userDrawn="1"/>
        </p:nvSpPr>
        <p:spPr>
          <a:xfrm>
            <a:off x="-9166" y="6381328"/>
            <a:ext cx="49412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Février 2020</a:t>
            </a:r>
          </a:p>
        </p:txBody>
      </p:sp>
    </p:spTree>
    <p:extLst>
      <p:ext uri="{BB962C8B-B14F-4D97-AF65-F5344CB8AC3E}">
        <p14:creationId xmlns:p14="http://schemas.microsoft.com/office/powerpoint/2010/main" val="2659590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4267200" y="505544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fr-FR" sz="1400" i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Réseau Francophone des Régulateurs de l’Energie</a:t>
            </a:r>
            <a:endParaRPr lang="bg-BG" sz="14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pic>
        <p:nvPicPr>
          <p:cNvPr id="10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7675"/>
            <a:ext cx="2745037" cy="683514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9166" y="6669360"/>
            <a:ext cx="9153166" cy="188640"/>
          </a:xfrm>
          <a:prstGeom prst="rect">
            <a:avLst/>
          </a:prstGeom>
          <a:solidFill>
            <a:srgbClr val="558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4" name="ZoneTexte 13"/>
          <p:cNvSpPr txBox="1"/>
          <p:nvPr userDrawn="1"/>
        </p:nvSpPr>
        <p:spPr>
          <a:xfrm>
            <a:off x="2013423" y="2574921"/>
            <a:ext cx="4973135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fr-FR" sz="2800" dirty="0"/>
              <a:t>Missions et fonctionnement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/>
              <a:t>Les rendez-vous du réseau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>
                <a:solidFill>
                  <a:srgbClr val="558B2F"/>
                </a:solidFill>
              </a:rPr>
              <a:t>Les autres actions du réseau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/>
              <a:t>L’avenir</a:t>
            </a:r>
          </a:p>
          <a:p>
            <a:endParaRPr lang="fr-FR" dirty="0"/>
          </a:p>
        </p:txBody>
      </p:sp>
      <p:sp>
        <p:nvSpPr>
          <p:cNvPr id="8" name="ZoneTexte 7"/>
          <p:cNvSpPr txBox="1"/>
          <p:nvPr userDrawn="1"/>
        </p:nvSpPr>
        <p:spPr>
          <a:xfrm>
            <a:off x="-9166" y="6381328"/>
            <a:ext cx="49412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Février 2020</a:t>
            </a:r>
          </a:p>
        </p:txBody>
      </p:sp>
    </p:spTree>
    <p:extLst>
      <p:ext uri="{BB962C8B-B14F-4D97-AF65-F5344CB8AC3E}">
        <p14:creationId xmlns:p14="http://schemas.microsoft.com/office/powerpoint/2010/main" val="943232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4267200" y="505544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fr-FR" sz="1400" i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Réseau Francophone des Régulateurs de l’Energie</a:t>
            </a:r>
            <a:endParaRPr lang="bg-BG" sz="14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7675"/>
            <a:ext cx="2745037" cy="683514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-9166" y="6669360"/>
            <a:ext cx="9153166" cy="188640"/>
          </a:xfrm>
          <a:prstGeom prst="rect">
            <a:avLst/>
          </a:prstGeom>
          <a:solidFill>
            <a:srgbClr val="558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4" name="ZoneTexte 13"/>
          <p:cNvSpPr txBox="1"/>
          <p:nvPr userDrawn="1"/>
        </p:nvSpPr>
        <p:spPr>
          <a:xfrm>
            <a:off x="2013423" y="2574921"/>
            <a:ext cx="4973135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fr-FR" sz="2800" dirty="0"/>
              <a:t>Missions et fonctionnement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/>
              <a:t>Les rendez-vous du réseau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/>
              <a:t>Les autres actions du réseau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>
                <a:solidFill>
                  <a:srgbClr val="558B2F"/>
                </a:solidFill>
              </a:rPr>
              <a:t>L’avenir</a:t>
            </a:r>
          </a:p>
          <a:p>
            <a:endParaRPr lang="fr-FR" dirty="0"/>
          </a:p>
        </p:txBody>
      </p:sp>
      <p:sp>
        <p:nvSpPr>
          <p:cNvPr id="13" name="ZoneTexte 12"/>
          <p:cNvSpPr txBox="1"/>
          <p:nvPr userDrawn="1"/>
        </p:nvSpPr>
        <p:spPr>
          <a:xfrm>
            <a:off x="-9166" y="6381328"/>
            <a:ext cx="49412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Février 2020</a:t>
            </a:r>
          </a:p>
        </p:txBody>
      </p:sp>
    </p:spTree>
    <p:extLst>
      <p:ext uri="{BB962C8B-B14F-4D97-AF65-F5344CB8AC3E}">
        <p14:creationId xmlns:p14="http://schemas.microsoft.com/office/powerpoint/2010/main" val="370992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1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1880D-3D24-41EE-8257-786C62453295}" type="datetime1">
              <a:rPr lang="fr-FR" smtClean="0"/>
              <a:t>30/01/2026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Réseau des régulateurs francophones de l'énergie - 28/11/2016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0AA3A-08A8-4F54-A59B-E7DECB456EE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4361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40AA3A-08A8-4F54-A59B-E7DECB456EE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158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1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tx1"/>
          </a:solidFill>
          <a:latin typeface="Franklin Gothic Book" panose="020B05030201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 baseline="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 baseline="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1/30/2026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5295E0F5-8207-3131-B492-2C94625DB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CB2F929-431B-ADF5-7476-6EAAFC61F4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B15BD8-9D16-96B9-63F7-6FA563F269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7C74D5-DDBC-4636-A0BD-5AAA1AB5DD25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3A1E76A-B72B-B7CA-1041-5DD6426683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9CDDA17-B096-3227-1DA8-4EDAACDF10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94A640-3F47-4FF8-8241-B21165F3C1E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7825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6"/>
          <p:cNvSpPr txBox="1">
            <a:spLocks/>
          </p:cNvSpPr>
          <p:nvPr/>
        </p:nvSpPr>
        <p:spPr>
          <a:xfrm>
            <a:off x="899592" y="1412776"/>
            <a:ext cx="7772400" cy="977914"/>
          </a:xfrm>
          <a:prstGeom prst="rect">
            <a:avLst/>
          </a:prstGeom>
          <a:noFill/>
          <a:ln w="0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400" cap="none" spc="2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Réseau Francophone des Régulateurs de l’Energie</a:t>
            </a:r>
          </a:p>
        </p:txBody>
      </p:sp>
      <p:pic>
        <p:nvPicPr>
          <p:cNvPr id="11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613" y="413584"/>
            <a:ext cx="5157768" cy="128428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-6086" y="6671591"/>
            <a:ext cx="9153166" cy="188640"/>
          </a:xfrm>
          <a:prstGeom prst="rect">
            <a:avLst/>
          </a:prstGeom>
          <a:solidFill>
            <a:srgbClr val="558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80" y="2231"/>
            <a:ext cx="9144000" cy="152400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ED33591-7950-8D31-627E-28184A873A5E}"/>
              </a:ext>
            </a:extLst>
          </p:cNvPr>
          <p:cNvSpPr txBox="1"/>
          <p:nvPr/>
        </p:nvSpPr>
        <p:spPr>
          <a:xfrm>
            <a:off x="1043608" y="2166115"/>
            <a:ext cx="777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FR" sz="2400" b="1" i="0" u="none" strike="noStrike" kern="1400" cap="none" spc="25" normalizeH="0" baseline="0" dirty="0">
                <a:ln>
                  <a:noFill/>
                </a:ln>
                <a:solidFill>
                  <a:srgbClr val="FF8F00"/>
                </a:solidFill>
                <a:effectLst/>
                <a:uLnTx/>
                <a:uFillTx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Session 4 </a:t>
            </a:r>
            <a:r>
              <a:rPr lang="fr-FR" sz="2400" b="1" kern="1400" spc="25" dirty="0">
                <a:solidFill>
                  <a:srgbClr val="FF8F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kumimoji="0" lang="fr-FR" sz="2400" b="1" i="0" u="none" strike="noStrike" kern="1400" cap="none" spc="25" normalizeH="0" baseline="0" dirty="0">
                <a:ln>
                  <a:noFill/>
                </a:ln>
                <a:solidFill>
                  <a:srgbClr val="FF8F00"/>
                </a:solidFill>
                <a:effectLst/>
                <a:uLnTx/>
                <a:uFillTx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Présentation des membres : structure des marchés, pratiques et trajectoires</a:t>
            </a:r>
            <a:endParaRPr lang="fr-FR" sz="2400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5F5F2D1-D581-4B4D-41A2-DE1D04AF23E5}"/>
              </a:ext>
            </a:extLst>
          </p:cNvPr>
          <p:cNvSpPr txBox="1"/>
          <p:nvPr/>
        </p:nvSpPr>
        <p:spPr>
          <a:xfrm>
            <a:off x="395536" y="3429000"/>
            <a:ext cx="8335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kern="1400" spc="25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Commission de Régulation du Secteur de l’Energie (CRSE)</a:t>
            </a:r>
            <a:endParaRPr lang="fr-FR" sz="2000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4FE46EF-77D4-D7AE-DF13-ACA63ACCF73B}"/>
              </a:ext>
            </a:extLst>
          </p:cNvPr>
          <p:cNvSpPr txBox="1"/>
          <p:nvPr/>
        </p:nvSpPr>
        <p:spPr>
          <a:xfrm>
            <a:off x="970097" y="3043712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FR" b="1" i="0" u="none" strike="noStrike" kern="1400" cap="none" spc="25" normalizeH="0" baseline="0" dirty="0">
                <a:ln>
                  <a:noFill/>
                </a:ln>
                <a:solidFill>
                  <a:srgbClr val="558B2F"/>
                </a:solidFill>
                <a:effectLst/>
                <a:uLnTx/>
                <a:uFillTx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Zone Afrique </a:t>
            </a:r>
            <a:r>
              <a:rPr lang="fr-FR" b="1" kern="1400" spc="25" dirty="0" err="1">
                <a:solidFill>
                  <a:srgbClr val="558B2F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Afrique</a:t>
            </a:r>
            <a:r>
              <a:rPr lang="fr-FR" b="1" kern="1400" spc="25" dirty="0">
                <a:solidFill>
                  <a:srgbClr val="558B2F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l’Ouest</a:t>
            </a:r>
            <a:endParaRPr lang="fr-FR" dirty="0">
              <a:solidFill>
                <a:srgbClr val="558B2F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F4480F1-7B88-A828-621B-ECEAB0F486B8}"/>
              </a:ext>
            </a:extLst>
          </p:cNvPr>
          <p:cNvSpPr txBox="1"/>
          <p:nvPr/>
        </p:nvSpPr>
        <p:spPr>
          <a:xfrm>
            <a:off x="3851920" y="5075892"/>
            <a:ext cx="13681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fr-FR" sz="1800" b="1" i="0" u="none" strike="noStrike" kern="1400" cap="none" spc="25" normalizeH="0" baseline="0" dirty="0">
                <a:ln>
                  <a:noFill/>
                </a:ln>
                <a:effectLst/>
                <a:uLnTx/>
                <a:uFillTx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Sénégal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DD2906D7-02F5-C26D-5225-8F5C136BAF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9873" y="4066723"/>
            <a:ext cx="1944216" cy="880774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D5F45CB1-1F3B-7B33-5CCC-17250436D7F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5438740"/>
            <a:ext cx="1717899" cy="816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219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9B7B43-CCEF-96A4-48B2-F1B9487B11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>
            <a:extLst>
              <a:ext uri="{FF2B5EF4-FFF2-40B4-BE49-F238E27FC236}">
                <a16:creationId xmlns:a16="http://schemas.microsoft.com/office/drawing/2014/main" id="{C31620DE-1A3D-E83D-9C78-678D7CD73448}"/>
              </a:ext>
            </a:extLst>
          </p:cNvPr>
          <p:cNvSpPr txBox="1">
            <a:spLocks/>
          </p:cNvSpPr>
          <p:nvPr/>
        </p:nvSpPr>
        <p:spPr>
          <a:xfrm>
            <a:off x="229415" y="754628"/>
            <a:ext cx="8695965" cy="399143"/>
          </a:xfrm>
          <a:prstGeom prst="rect">
            <a:avLst/>
          </a:prstGeom>
          <a:noFill/>
          <a:ln w="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000" b="1" dirty="0">
                <a:solidFill>
                  <a:srgbClr val="FF6F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Historique de l’ouverture du marché de l’électricité au Sénégal</a:t>
            </a:r>
            <a:endParaRPr lang="bg-BG" dirty="0">
              <a:solidFill>
                <a:srgbClr val="FF6F0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C3CA87A-99EF-83A0-7F0E-4576CCC8D939}"/>
              </a:ext>
            </a:extLst>
          </p:cNvPr>
          <p:cNvSpPr/>
          <p:nvPr/>
        </p:nvSpPr>
        <p:spPr>
          <a:xfrm>
            <a:off x="-9166" y="6688410"/>
            <a:ext cx="9153166" cy="188640"/>
          </a:xfrm>
          <a:prstGeom prst="rect">
            <a:avLst/>
          </a:prstGeom>
          <a:solidFill>
            <a:srgbClr val="558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07E2BD-DF05-7EB7-A580-FB2AE8CAE7FC}"/>
              </a:ext>
            </a:extLst>
          </p:cNvPr>
          <p:cNvSpPr/>
          <p:nvPr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126B09A-25C8-FB7E-DFE2-C838DD0FF299}"/>
              </a:ext>
            </a:extLst>
          </p:cNvPr>
          <p:cNvSpPr/>
          <p:nvPr/>
        </p:nvSpPr>
        <p:spPr>
          <a:xfrm>
            <a:off x="4946212" y="311921"/>
            <a:ext cx="397916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sz="1100" i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Réseau Francophone des Régulateurs de l‘Energie</a:t>
            </a:r>
            <a:endParaRPr lang="bg-BG" sz="11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pic>
        <p:nvPicPr>
          <p:cNvPr id="12" name="Picture 8">
            <a:extLst>
              <a:ext uri="{FF2B5EF4-FFF2-40B4-BE49-F238E27FC236}">
                <a16:creationId xmlns:a16="http://schemas.microsoft.com/office/drawing/2014/main" id="{A31D1125-1412-6710-51BE-ADD3728E1E2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317675"/>
            <a:ext cx="1666527" cy="41496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9108096C-098A-A65A-9028-ADB5FB823DF0}"/>
              </a:ext>
            </a:extLst>
          </p:cNvPr>
          <p:cNvSpPr/>
          <p:nvPr/>
        </p:nvSpPr>
        <p:spPr>
          <a:xfrm>
            <a:off x="755576" y="1780653"/>
            <a:ext cx="8169804" cy="4759671"/>
          </a:xfrm>
          <a:prstGeom prst="rect">
            <a:avLst/>
          </a:prstGeom>
          <a:noFill/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9FBA207-63AA-6FB8-19DA-8D330DD25FF8}"/>
              </a:ext>
            </a:extLst>
          </p:cNvPr>
          <p:cNvSpPr/>
          <p:nvPr/>
        </p:nvSpPr>
        <p:spPr>
          <a:xfrm>
            <a:off x="1187624" y="1175759"/>
            <a:ext cx="5652167" cy="359776"/>
          </a:xfrm>
          <a:prstGeom prst="rect">
            <a:avLst/>
          </a:prstGeom>
          <a:solidFill>
            <a:srgbClr val="70AD47">
              <a:lumMod val="50000"/>
            </a:srgbClr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CONFIGURATION AVANT  1998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E4DCB35C-DDE9-CAAF-9223-F52BEA1A365A}"/>
              </a:ext>
            </a:extLst>
          </p:cNvPr>
          <p:cNvSpPr/>
          <p:nvPr/>
        </p:nvSpPr>
        <p:spPr>
          <a:xfrm>
            <a:off x="3521273" y="2685823"/>
            <a:ext cx="1011016" cy="3060742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SENELEC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9CD0C346-9014-5ACE-47FC-2CC0F394A118}"/>
              </a:ext>
            </a:extLst>
          </p:cNvPr>
          <p:cNvSpPr/>
          <p:nvPr/>
        </p:nvSpPr>
        <p:spPr>
          <a:xfrm>
            <a:off x="2907994" y="1865970"/>
            <a:ext cx="2019506" cy="414575"/>
          </a:xfrm>
          <a:prstGeom prst="roundRect">
            <a:avLst/>
          </a:prstGeom>
          <a:solidFill>
            <a:srgbClr val="ED7D31">
              <a:lumMod val="20000"/>
              <a:lumOff val="80000"/>
            </a:srgbClr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MINISTÈRE DE L’ENERGIE</a:t>
            </a:r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C598C8A6-CC8F-A01A-BEE3-07DA970A51FF}"/>
              </a:ext>
            </a:extLst>
          </p:cNvPr>
          <p:cNvSpPr/>
          <p:nvPr/>
        </p:nvSpPr>
        <p:spPr>
          <a:xfrm>
            <a:off x="1100817" y="1863153"/>
            <a:ext cx="1569990" cy="500875"/>
          </a:xfrm>
          <a:prstGeom prst="roundRect">
            <a:avLst/>
          </a:prstGeom>
          <a:solidFill>
            <a:sysClr val="window" lastClr="FFFFFF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1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Politique et Stratégie</a:t>
            </a:r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4C918758-FD46-3BCA-31DD-AE45AB304313}"/>
              </a:ext>
            </a:extLst>
          </p:cNvPr>
          <p:cNvCxnSpPr>
            <a:cxnSpLocks/>
          </p:cNvCxnSpPr>
          <p:nvPr/>
        </p:nvCxnSpPr>
        <p:spPr>
          <a:xfrm>
            <a:off x="1403648" y="2582635"/>
            <a:ext cx="6552728" cy="64975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lgDashDotDot"/>
            <a:miter lim="800000"/>
          </a:ln>
          <a:effectLst/>
        </p:spPr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2A3EB7C0-C82A-DD2A-F339-97A66BA90774}"/>
              </a:ext>
            </a:extLst>
          </p:cNvPr>
          <p:cNvCxnSpPr>
            <a:cxnSpLocks/>
          </p:cNvCxnSpPr>
          <p:nvPr/>
        </p:nvCxnSpPr>
        <p:spPr>
          <a:xfrm>
            <a:off x="1412017" y="3356992"/>
            <a:ext cx="6616367" cy="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lgDashDotDot"/>
            <a:miter lim="800000"/>
          </a:ln>
          <a:effectLst/>
        </p:spPr>
      </p:cxnSp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6F5039FF-C8DB-4D1A-A05C-78585850F231}"/>
              </a:ext>
            </a:extLst>
          </p:cNvPr>
          <p:cNvSpPr/>
          <p:nvPr/>
        </p:nvSpPr>
        <p:spPr>
          <a:xfrm>
            <a:off x="1563824" y="2818185"/>
            <a:ext cx="1048722" cy="292427"/>
          </a:xfrm>
          <a:prstGeom prst="roundRect">
            <a:avLst/>
          </a:prstGeom>
          <a:solidFill>
            <a:sysClr val="window" lastClr="FFFFFF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1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PRODUCTION</a:t>
            </a:r>
          </a:p>
        </p:txBody>
      </p: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3D64E239-1720-7CFD-08D1-D41F327B0650}"/>
              </a:ext>
            </a:extLst>
          </p:cNvPr>
          <p:cNvCxnSpPr>
            <a:cxnSpLocks/>
          </p:cNvCxnSpPr>
          <p:nvPr/>
        </p:nvCxnSpPr>
        <p:spPr>
          <a:xfrm>
            <a:off x="1331640" y="4437112"/>
            <a:ext cx="6624736" cy="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lgDashDotDot"/>
            <a:miter lim="800000"/>
          </a:ln>
          <a:effectLst/>
        </p:spPr>
      </p:cxnSp>
      <p:sp>
        <p:nvSpPr>
          <p:cNvPr id="29" name="Rectangle : coins arrondis 28">
            <a:extLst>
              <a:ext uri="{FF2B5EF4-FFF2-40B4-BE49-F238E27FC236}">
                <a16:creationId xmlns:a16="http://schemas.microsoft.com/office/drawing/2014/main" id="{49726714-D4C5-BD64-C6C0-ED5D210557FB}"/>
              </a:ext>
            </a:extLst>
          </p:cNvPr>
          <p:cNvSpPr/>
          <p:nvPr/>
        </p:nvSpPr>
        <p:spPr>
          <a:xfrm>
            <a:off x="1512731" y="3615774"/>
            <a:ext cx="1043045" cy="500875"/>
          </a:xfrm>
          <a:prstGeom prst="roundRect">
            <a:avLst/>
          </a:prstGeom>
          <a:solidFill>
            <a:sysClr val="window" lastClr="FFFFFF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1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TRANSPORT</a:t>
            </a:r>
          </a:p>
        </p:txBody>
      </p:sp>
      <p:sp>
        <p:nvSpPr>
          <p:cNvPr id="30" name="Rectangle : coins arrondis 29">
            <a:extLst>
              <a:ext uri="{FF2B5EF4-FFF2-40B4-BE49-F238E27FC236}">
                <a16:creationId xmlns:a16="http://schemas.microsoft.com/office/drawing/2014/main" id="{5EED2585-7ABD-8F49-7453-FE0C2C4106FE}"/>
              </a:ext>
            </a:extLst>
          </p:cNvPr>
          <p:cNvSpPr/>
          <p:nvPr/>
        </p:nvSpPr>
        <p:spPr>
          <a:xfrm>
            <a:off x="5359429" y="3899553"/>
            <a:ext cx="1841815" cy="396652"/>
          </a:xfrm>
          <a:prstGeom prst="roundRect">
            <a:avLst/>
          </a:prstGeom>
          <a:solidFill>
            <a:srgbClr val="70AD47">
              <a:lumMod val="40000"/>
              <a:lumOff val="60000"/>
            </a:srgbClr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Clients HT</a:t>
            </a: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0A878123-D56A-AFBC-8262-EDE8D0E9BE2A}"/>
              </a:ext>
            </a:extLst>
          </p:cNvPr>
          <p:cNvCxnSpPr>
            <a:cxnSpLocks/>
          </p:cNvCxnSpPr>
          <p:nvPr/>
        </p:nvCxnSpPr>
        <p:spPr>
          <a:xfrm>
            <a:off x="1403648" y="5013176"/>
            <a:ext cx="6480720" cy="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lgDashDotDot"/>
            <a:miter lim="800000"/>
          </a:ln>
          <a:effectLst/>
        </p:spPr>
      </p:cxnSp>
      <p:sp>
        <p:nvSpPr>
          <p:cNvPr id="39" name="Rectangle : coins arrondis 38">
            <a:extLst>
              <a:ext uri="{FF2B5EF4-FFF2-40B4-BE49-F238E27FC236}">
                <a16:creationId xmlns:a16="http://schemas.microsoft.com/office/drawing/2014/main" id="{C129B811-9EC4-4068-D966-79FACC37D79F}"/>
              </a:ext>
            </a:extLst>
          </p:cNvPr>
          <p:cNvSpPr/>
          <p:nvPr/>
        </p:nvSpPr>
        <p:spPr>
          <a:xfrm>
            <a:off x="1544760" y="4474876"/>
            <a:ext cx="1011016" cy="402261"/>
          </a:xfrm>
          <a:prstGeom prst="roundRect">
            <a:avLst/>
          </a:prstGeom>
          <a:solidFill>
            <a:sysClr val="window" lastClr="FFFFFF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1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DISPATCHING</a:t>
            </a:r>
          </a:p>
        </p:txBody>
      </p:sp>
      <p:sp>
        <p:nvSpPr>
          <p:cNvPr id="40" name="Rectangle : coins arrondis 39">
            <a:extLst>
              <a:ext uri="{FF2B5EF4-FFF2-40B4-BE49-F238E27FC236}">
                <a16:creationId xmlns:a16="http://schemas.microsoft.com/office/drawing/2014/main" id="{16E20FB4-BF43-1184-AEF4-CABD9C33603A}"/>
              </a:ext>
            </a:extLst>
          </p:cNvPr>
          <p:cNvSpPr/>
          <p:nvPr/>
        </p:nvSpPr>
        <p:spPr>
          <a:xfrm>
            <a:off x="1353629" y="5197578"/>
            <a:ext cx="1456806" cy="326587"/>
          </a:xfrm>
          <a:prstGeom prst="roundRect">
            <a:avLst/>
          </a:prstGeom>
          <a:solidFill>
            <a:sysClr val="window" lastClr="FFFFFF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1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DISTRIBUTION/VENTE</a:t>
            </a:r>
          </a:p>
        </p:txBody>
      </p:sp>
      <p:sp>
        <p:nvSpPr>
          <p:cNvPr id="44" name="Rectangle : coins arrondis 43">
            <a:extLst>
              <a:ext uri="{FF2B5EF4-FFF2-40B4-BE49-F238E27FC236}">
                <a16:creationId xmlns:a16="http://schemas.microsoft.com/office/drawing/2014/main" id="{AA18F14B-48DB-B2E2-D75B-F80CA79A9497}"/>
              </a:ext>
            </a:extLst>
          </p:cNvPr>
          <p:cNvSpPr/>
          <p:nvPr/>
        </p:nvSpPr>
        <p:spPr>
          <a:xfrm>
            <a:off x="2929384" y="6042905"/>
            <a:ext cx="2866752" cy="326587"/>
          </a:xfrm>
          <a:prstGeom prst="roundRect">
            <a:avLst/>
          </a:prstGeom>
          <a:solidFill>
            <a:srgbClr val="70AD47">
              <a:lumMod val="40000"/>
              <a:lumOff val="60000"/>
            </a:srgbClr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Clients finaux (MT, BT)</a:t>
            </a:r>
          </a:p>
        </p:txBody>
      </p:sp>
      <p:cxnSp>
        <p:nvCxnSpPr>
          <p:cNvPr id="33" name="Connecteur droit avec flèche 32">
            <a:extLst>
              <a:ext uri="{FF2B5EF4-FFF2-40B4-BE49-F238E27FC236}">
                <a16:creationId xmlns:a16="http://schemas.microsoft.com/office/drawing/2014/main" id="{25393AC2-36CE-4D8C-89C3-8AE2E17B3D07}"/>
              </a:ext>
            </a:extLst>
          </p:cNvPr>
          <p:cNvCxnSpPr>
            <a:cxnSpLocks/>
          </p:cNvCxnSpPr>
          <p:nvPr/>
        </p:nvCxnSpPr>
        <p:spPr>
          <a:xfrm>
            <a:off x="4067944" y="5786577"/>
            <a:ext cx="0" cy="256328"/>
          </a:xfrm>
          <a:prstGeom prst="straightConnector1">
            <a:avLst/>
          </a:prstGeom>
          <a:noFill/>
          <a:ln w="3810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5EF0F3DC-FAC2-1CB5-1753-F69EDD9D1233}"/>
              </a:ext>
            </a:extLst>
          </p:cNvPr>
          <p:cNvCxnSpPr>
            <a:cxnSpLocks/>
          </p:cNvCxnSpPr>
          <p:nvPr/>
        </p:nvCxnSpPr>
        <p:spPr>
          <a:xfrm>
            <a:off x="1049947" y="6061527"/>
            <a:ext cx="317436" cy="0"/>
          </a:xfrm>
          <a:prstGeom prst="straightConnector1">
            <a:avLst/>
          </a:prstGeom>
          <a:noFill/>
          <a:ln w="3810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41" name="Connecteur droit avec flèche 40">
            <a:extLst>
              <a:ext uri="{FF2B5EF4-FFF2-40B4-BE49-F238E27FC236}">
                <a16:creationId xmlns:a16="http://schemas.microsoft.com/office/drawing/2014/main" id="{24911D62-D351-505A-6292-61CF0BEB80F9}"/>
              </a:ext>
            </a:extLst>
          </p:cNvPr>
          <p:cNvCxnSpPr>
            <a:cxnSpLocks/>
          </p:cNvCxnSpPr>
          <p:nvPr/>
        </p:nvCxnSpPr>
        <p:spPr>
          <a:xfrm>
            <a:off x="1086212" y="6279291"/>
            <a:ext cx="317436" cy="0"/>
          </a:xfrm>
          <a:prstGeom prst="straightConnector1">
            <a:avLst/>
          </a:prstGeom>
          <a:noFill/>
          <a:ln w="38100" cap="flat" cmpd="sng" algn="ctr">
            <a:solidFill>
              <a:srgbClr val="00B05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45" name="ZoneTexte 44">
            <a:extLst>
              <a:ext uri="{FF2B5EF4-FFF2-40B4-BE49-F238E27FC236}">
                <a16:creationId xmlns:a16="http://schemas.microsoft.com/office/drawing/2014/main" id="{E17DBEAB-20B2-B306-4C28-618F6E28BEC7}"/>
              </a:ext>
            </a:extLst>
          </p:cNvPr>
          <p:cNvSpPr txBox="1"/>
          <p:nvPr/>
        </p:nvSpPr>
        <p:spPr>
          <a:xfrm>
            <a:off x="1422245" y="5963423"/>
            <a:ext cx="723803" cy="1962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/>
            <a:r>
              <a:rPr lang="fr-FR" sz="675" b="1" dirty="0">
                <a:solidFill>
                  <a:prstClr val="black"/>
                </a:solidFill>
                <a:latin typeface="Montserrat" pitchFamily="2" charset="0"/>
              </a:rPr>
              <a:t>VENTE</a:t>
            </a:r>
            <a:endParaRPr lang="fr-FR" sz="10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A0AC0521-F976-A6B3-FA14-D843DFFAA23E}"/>
              </a:ext>
            </a:extLst>
          </p:cNvPr>
          <p:cNvSpPr txBox="1"/>
          <p:nvPr/>
        </p:nvSpPr>
        <p:spPr>
          <a:xfrm>
            <a:off x="1412017" y="6159631"/>
            <a:ext cx="872066" cy="1962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/>
            <a:r>
              <a:rPr lang="fr-FR" sz="675" b="1" dirty="0">
                <a:solidFill>
                  <a:prstClr val="black"/>
                </a:solidFill>
                <a:latin typeface="Montserrat" pitchFamily="2" charset="0"/>
              </a:rPr>
              <a:t>ACHAT </a:t>
            </a:r>
            <a:endParaRPr lang="fr-FR" sz="105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52" name="Connecteur droit avec flèche 51">
            <a:extLst>
              <a:ext uri="{FF2B5EF4-FFF2-40B4-BE49-F238E27FC236}">
                <a16:creationId xmlns:a16="http://schemas.microsoft.com/office/drawing/2014/main" id="{5EB5171C-3BD3-9141-2663-648731847DE6}"/>
              </a:ext>
            </a:extLst>
          </p:cNvPr>
          <p:cNvCxnSpPr>
            <a:cxnSpLocks/>
          </p:cNvCxnSpPr>
          <p:nvPr/>
        </p:nvCxnSpPr>
        <p:spPr>
          <a:xfrm>
            <a:off x="4644008" y="4077072"/>
            <a:ext cx="648072" cy="0"/>
          </a:xfrm>
          <a:prstGeom prst="straightConnector1">
            <a:avLst/>
          </a:prstGeom>
          <a:noFill/>
          <a:ln w="3810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207315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21" grpId="0" animBg="1"/>
      <p:bldP spid="29" grpId="0" animBg="1"/>
      <p:bldP spid="30" grpId="0" animBg="1"/>
      <p:bldP spid="39" grpId="0" animBg="1"/>
      <p:bldP spid="40" grpId="0" animBg="1"/>
      <p:bldP spid="44" grpId="0" animBg="1"/>
      <p:bldP spid="45" grpId="0"/>
      <p:bldP spid="4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0E7F56-957C-082C-6E70-B4D3B649D1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>
            <a:extLst>
              <a:ext uri="{FF2B5EF4-FFF2-40B4-BE49-F238E27FC236}">
                <a16:creationId xmlns:a16="http://schemas.microsoft.com/office/drawing/2014/main" id="{75B9D071-F879-756B-FB00-716E83DEED5D}"/>
              </a:ext>
            </a:extLst>
          </p:cNvPr>
          <p:cNvSpPr txBox="1">
            <a:spLocks/>
          </p:cNvSpPr>
          <p:nvPr/>
        </p:nvSpPr>
        <p:spPr>
          <a:xfrm>
            <a:off x="229415" y="754628"/>
            <a:ext cx="8695965" cy="399143"/>
          </a:xfrm>
          <a:prstGeom prst="rect">
            <a:avLst/>
          </a:prstGeom>
          <a:noFill/>
          <a:ln w="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000" b="1" dirty="0">
                <a:solidFill>
                  <a:srgbClr val="FF6F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Historique de l’ouverture du marché de l’électricité au Sénégal</a:t>
            </a:r>
            <a:endParaRPr lang="bg-BG" dirty="0">
              <a:solidFill>
                <a:srgbClr val="FF6F0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2A2816B-18A6-3D1A-5880-8820262F4CE3}"/>
              </a:ext>
            </a:extLst>
          </p:cNvPr>
          <p:cNvSpPr/>
          <p:nvPr/>
        </p:nvSpPr>
        <p:spPr>
          <a:xfrm>
            <a:off x="-9166" y="6688410"/>
            <a:ext cx="9153166" cy="188640"/>
          </a:xfrm>
          <a:prstGeom prst="rect">
            <a:avLst/>
          </a:prstGeom>
          <a:solidFill>
            <a:srgbClr val="558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30BABCF-B135-2C27-9FAA-E4056E958E9A}"/>
              </a:ext>
            </a:extLst>
          </p:cNvPr>
          <p:cNvSpPr/>
          <p:nvPr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317492F-D0B8-1C4B-D771-F129EA5F14AA}"/>
              </a:ext>
            </a:extLst>
          </p:cNvPr>
          <p:cNvSpPr/>
          <p:nvPr/>
        </p:nvSpPr>
        <p:spPr>
          <a:xfrm>
            <a:off x="4946212" y="311921"/>
            <a:ext cx="397916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sz="1100" i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Réseau Francophone des Régulateurs de l‘Energie</a:t>
            </a:r>
            <a:endParaRPr lang="bg-BG" sz="11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pic>
        <p:nvPicPr>
          <p:cNvPr id="12" name="Picture 8">
            <a:extLst>
              <a:ext uri="{FF2B5EF4-FFF2-40B4-BE49-F238E27FC236}">
                <a16:creationId xmlns:a16="http://schemas.microsoft.com/office/drawing/2014/main" id="{4665C73A-DD67-4C44-2629-92861F45AA8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317675"/>
            <a:ext cx="1666527" cy="41496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02A062D3-96F9-18CD-E3C1-F1957E3B1B60}"/>
              </a:ext>
            </a:extLst>
          </p:cNvPr>
          <p:cNvSpPr/>
          <p:nvPr/>
        </p:nvSpPr>
        <p:spPr>
          <a:xfrm>
            <a:off x="755576" y="1780653"/>
            <a:ext cx="8169804" cy="4759671"/>
          </a:xfrm>
          <a:prstGeom prst="rect">
            <a:avLst/>
          </a:prstGeom>
          <a:noFill/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C93D6D8-1669-75AA-AB91-83A84E5AFA5C}"/>
              </a:ext>
            </a:extLst>
          </p:cNvPr>
          <p:cNvSpPr/>
          <p:nvPr/>
        </p:nvSpPr>
        <p:spPr>
          <a:xfrm>
            <a:off x="1187624" y="1175759"/>
            <a:ext cx="5652167" cy="359776"/>
          </a:xfrm>
          <a:prstGeom prst="rect">
            <a:avLst/>
          </a:prstGeom>
          <a:solidFill>
            <a:srgbClr val="70AD47">
              <a:lumMod val="50000"/>
            </a:srgbClr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CONFIGURATION ACTUELLE DEPUIS 1998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6DC8BE3F-00B1-0A90-680C-389C57C59D26}"/>
              </a:ext>
            </a:extLst>
          </p:cNvPr>
          <p:cNvSpPr/>
          <p:nvPr/>
        </p:nvSpPr>
        <p:spPr>
          <a:xfrm>
            <a:off x="2858583" y="2704059"/>
            <a:ext cx="1011016" cy="3060742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SENELEC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05377EE1-FEC6-B7A6-3580-200B257D5D47}"/>
              </a:ext>
            </a:extLst>
          </p:cNvPr>
          <p:cNvSpPr/>
          <p:nvPr/>
        </p:nvSpPr>
        <p:spPr>
          <a:xfrm>
            <a:off x="2907994" y="1865970"/>
            <a:ext cx="2019506" cy="414575"/>
          </a:xfrm>
          <a:prstGeom prst="roundRect">
            <a:avLst/>
          </a:prstGeom>
          <a:solidFill>
            <a:srgbClr val="ED7D31">
              <a:lumMod val="20000"/>
              <a:lumOff val="80000"/>
            </a:srgbClr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MINISTERE DE L’ENERGIE</a:t>
            </a:r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52FDC709-0498-985D-965B-6571799CFFDF}"/>
              </a:ext>
            </a:extLst>
          </p:cNvPr>
          <p:cNvSpPr/>
          <p:nvPr/>
        </p:nvSpPr>
        <p:spPr>
          <a:xfrm>
            <a:off x="714093" y="1806379"/>
            <a:ext cx="1569990" cy="500875"/>
          </a:xfrm>
          <a:prstGeom prst="roundRect">
            <a:avLst/>
          </a:prstGeom>
          <a:solidFill>
            <a:sysClr val="window" lastClr="FFFFFF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1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Politique et Stratégie</a:t>
            </a:r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08E4AC5C-7DF3-B204-DCE4-55A88A501D5A}"/>
              </a:ext>
            </a:extLst>
          </p:cNvPr>
          <p:cNvCxnSpPr>
            <a:cxnSpLocks/>
          </p:cNvCxnSpPr>
          <p:nvPr/>
        </p:nvCxnSpPr>
        <p:spPr>
          <a:xfrm>
            <a:off x="1403648" y="2582635"/>
            <a:ext cx="6552728" cy="64975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lgDashDotDot"/>
            <a:miter lim="800000"/>
          </a:ln>
          <a:effectLst/>
        </p:spPr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25050F35-A926-C6BC-BC4B-0C116D610000}"/>
              </a:ext>
            </a:extLst>
          </p:cNvPr>
          <p:cNvCxnSpPr>
            <a:cxnSpLocks/>
          </p:cNvCxnSpPr>
          <p:nvPr/>
        </p:nvCxnSpPr>
        <p:spPr>
          <a:xfrm>
            <a:off x="1412017" y="3356992"/>
            <a:ext cx="6616367" cy="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lgDashDotDot"/>
            <a:miter lim="800000"/>
          </a:ln>
          <a:effectLst/>
        </p:spPr>
      </p:cxnSp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2A31C6BE-5251-7F28-09BA-144C54CB1EAD}"/>
              </a:ext>
            </a:extLst>
          </p:cNvPr>
          <p:cNvSpPr/>
          <p:nvPr/>
        </p:nvSpPr>
        <p:spPr>
          <a:xfrm>
            <a:off x="1563824" y="2818185"/>
            <a:ext cx="1048722" cy="292427"/>
          </a:xfrm>
          <a:prstGeom prst="roundRect">
            <a:avLst/>
          </a:prstGeom>
          <a:solidFill>
            <a:sysClr val="window" lastClr="FFFFFF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1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PRODUCTION</a:t>
            </a:r>
          </a:p>
        </p:txBody>
      </p: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6CC159B0-F7CA-FA26-B907-045EF650C3D8}"/>
              </a:ext>
            </a:extLst>
          </p:cNvPr>
          <p:cNvCxnSpPr>
            <a:cxnSpLocks/>
          </p:cNvCxnSpPr>
          <p:nvPr/>
        </p:nvCxnSpPr>
        <p:spPr>
          <a:xfrm flipH="1">
            <a:off x="3917747" y="3110612"/>
            <a:ext cx="437545" cy="0"/>
          </a:xfrm>
          <a:prstGeom prst="straightConnector1">
            <a:avLst/>
          </a:prstGeom>
          <a:noFill/>
          <a:ln w="38100" cap="flat" cmpd="sng" algn="ctr">
            <a:solidFill>
              <a:srgbClr val="00B05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4" name="Rectangle : coins arrondis 23">
            <a:extLst>
              <a:ext uri="{FF2B5EF4-FFF2-40B4-BE49-F238E27FC236}">
                <a16:creationId xmlns:a16="http://schemas.microsoft.com/office/drawing/2014/main" id="{4B628746-3679-EE0E-F574-1D7C2B232E4E}"/>
              </a:ext>
            </a:extLst>
          </p:cNvPr>
          <p:cNvSpPr/>
          <p:nvPr/>
        </p:nvSpPr>
        <p:spPr>
          <a:xfrm>
            <a:off x="4379252" y="2730671"/>
            <a:ext cx="2734151" cy="709382"/>
          </a:xfrm>
          <a:prstGeom prst="roundRect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" pitchFamily="2" charset="0"/>
              <a:ea typeface="+mn-ea"/>
              <a:cs typeface="+mn-cs"/>
            </a:endParaRPr>
          </a:p>
        </p:txBody>
      </p: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BDF0C64C-FF07-DC89-A262-B878D5C7A1B7}"/>
              </a:ext>
            </a:extLst>
          </p:cNvPr>
          <p:cNvSpPr/>
          <p:nvPr/>
        </p:nvSpPr>
        <p:spPr>
          <a:xfrm>
            <a:off x="4547557" y="2792496"/>
            <a:ext cx="1160597" cy="525912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Producteur Indépendant d’</a:t>
            </a:r>
            <a:r>
              <a:rPr lang="fr-FR" sz="800" b="1" kern="0" dirty="0">
                <a:solidFill>
                  <a:prstClr val="black"/>
                </a:solidFill>
                <a:latin typeface="Montserrat" pitchFamily="2" charset="0"/>
              </a:rPr>
              <a:t>é</a:t>
            </a:r>
            <a:r>
              <a:rPr kumimoji="0" lang="fr-FR" sz="8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lectricité</a:t>
            </a:r>
            <a:r>
              <a:rPr kumimoji="0" lang="fr-FR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 (IPP)</a:t>
            </a:r>
          </a:p>
        </p:txBody>
      </p:sp>
      <p:sp>
        <p:nvSpPr>
          <p:cNvPr id="26" name="Rectangle : coins arrondis 25">
            <a:extLst>
              <a:ext uri="{FF2B5EF4-FFF2-40B4-BE49-F238E27FC236}">
                <a16:creationId xmlns:a16="http://schemas.microsoft.com/office/drawing/2014/main" id="{3B1B21F6-4A75-1534-0D70-DD77B368496C}"/>
              </a:ext>
            </a:extLst>
          </p:cNvPr>
          <p:cNvSpPr/>
          <p:nvPr/>
        </p:nvSpPr>
        <p:spPr>
          <a:xfrm>
            <a:off x="5844050" y="2816300"/>
            <a:ext cx="1156551" cy="518412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Barrages hydroélectrique </a:t>
            </a:r>
            <a:r>
              <a:rPr lang="fr-FR" sz="800" b="1" kern="0" dirty="0">
                <a:solidFill>
                  <a:prstClr val="black"/>
                </a:solidFill>
                <a:latin typeface="Montserrat" pitchFamily="2" charset="0"/>
              </a:rPr>
              <a:t>SOGEM-</a:t>
            </a:r>
            <a:r>
              <a:rPr kumimoji="0" lang="fr-FR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OMVS</a:t>
            </a:r>
          </a:p>
        </p:txBody>
      </p:sp>
      <p:sp>
        <p:nvSpPr>
          <p:cNvPr id="27" name="Rectangle : coins arrondis 26">
            <a:extLst>
              <a:ext uri="{FF2B5EF4-FFF2-40B4-BE49-F238E27FC236}">
                <a16:creationId xmlns:a16="http://schemas.microsoft.com/office/drawing/2014/main" id="{C372C86E-D2B5-7895-2E67-692E290BC572}"/>
              </a:ext>
            </a:extLst>
          </p:cNvPr>
          <p:cNvSpPr/>
          <p:nvPr/>
        </p:nvSpPr>
        <p:spPr>
          <a:xfrm>
            <a:off x="8370725" y="1793544"/>
            <a:ext cx="382886" cy="4562295"/>
          </a:xfrm>
          <a:prstGeom prst="roundRect">
            <a:avLst/>
          </a:prstGeom>
          <a:solidFill>
            <a:srgbClr val="4472C4">
              <a:lumMod val="40000"/>
              <a:lumOff val="60000"/>
            </a:srgbClr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vert="vert"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Commission de Régulation du Secteur de l’Energie  ( CRSE )</a:t>
            </a:r>
          </a:p>
        </p:txBody>
      </p: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F60C8458-2EFD-8643-FBB7-3C95A9026F92}"/>
              </a:ext>
            </a:extLst>
          </p:cNvPr>
          <p:cNvCxnSpPr>
            <a:cxnSpLocks/>
          </p:cNvCxnSpPr>
          <p:nvPr/>
        </p:nvCxnSpPr>
        <p:spPr>
          <a:xfrm>
            <a:off x="1331640" y="4437112"/>
            <a:ext cx="6624736" cy="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lgDashDotDot"/>
            <a:miter lim="800000"/>
          </a:ln>
          <a:effectLst/>
        </p:spPr>
      </p:cxnSp>
      <p:sp>
        <p:nvSpPr>
          <p:cNvPr id="29" name="Rectangle : coins arrondis 28">
            <a:extLst>
              <a:ext uri="{FF2B5EF4-FFF2-40B4-BE49-F238E27FC236}">
                <a16:creationId xmlns:a16="http://schemas.microsoft.com/office/drawing/2014/main" id="{BDBB2356-E343-6DCA-6AEB-9C0EA6B1AE3C}"/>
              </a:ext>
            </a:extLst>
          </p:cNvPr>
          <p:cNvSpPr/>
          <p:nvPr/>
        </p:nvSpPr>
        <p:spPr>
          <a:xfrm>
            <a:off x="1512731" y="3615774"/>
            <a:ext cx="1043045" cy="500875"/>
          </a:xfrm>
          <a:prstGeom prst="roundRect">
            <a:avLst/>
          </a:prstGeom>
          <a:solidFill>
            <a:sysClr val="window" lastClr="FFFFFF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1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TRANSPORT</a:t>
            </a:r>
          </a:p>
        </p:txBody>
      </p:sp>
      <p:sp>
        <p:nvSpPr>
          <p:cNvPr id="30" name="Rectangle : coins arrondis 29">
            <a:extLst>
              <a:ext uri="{FF2B5EF4-FFF2-40B4-BE49-F238E27FC236}">
                <a16:creationId xmlns:a16="http://schemas.microsoft.com/office/drawing/2014/main" id="{A69404EB-FB1F-673F-9AE2-9403008F059E}"/>
              </a:ext>
            </a:extLst>
          </p:cNvPr>
          <p:cNvSpPr/>
          <p:nvPr/>
        </p:nvSpPr>
        <p:spPr>
          <a:xfrm>
            <a:off x="4580510" y="3791339"/>
            <a:ext cx="1841815" cy="396652"/>
          </a:xfrm>
          <a:prstGeom prst="roundRect">
            <a:avLst/>
          </a:prstGeom>
          <a:solidFill>
            <a:srgbClr val="70AD47">
              <a:lumMod val="40000"/>
              <a:lumOff val="60000"/>
            </a:srgbClr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Clients HT</a:t>
            </a: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9266E52B-679F-E034-54C4-62F1AF7D51AC}"/>
              </a:ext>
            </a:extLst>
          </p:cNvPr>
          <p:cNvCxnSpPr>
            <a:cxnSpLocks/>
          </p:cNvCxnSpPr>
          <p:nvPr/>
        </p:nvCxnSpPr>
        <p:spPr>
          <a:xfrm>
            <a:off x="1403648" y="5013176"/>
            <a:ext cx="6480720" cy="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lgDashDotDot"/>
            <a:miter lim="800000"/>
          </a:ln>
          <a:effectLst/>
        </p:spPr>
      </p:cxnSp>
      <p:sp>
        <p:nvSpPr>
          <p:cNvPr id="39" name="Rectangle : coins arrondis 38">
            <a:extLst>
              <a:ext uri="{FF2B5EF4-FFF2-40B4-BE49-F238E27FC236}">
                <a16:creationId xmlns:a16="http://schemas.microsoft.com/office/drawing/2014/main" id="{D36BEE09-E59A-1ADC-5DFB-F7DFDBFCAB50}"/>
              </a:ext>
            </a:extLst>
          </p:cNvPr>
          <p:cNvSpPr/>
          <p:nvPr/>
        </p:nvSpPr>
        <p:spPr>
          <a:xfrm>
            <a:off x="1544760" y="4474876"/>
            <a:ext cx="1011016" cy="402261"/>
          </a:xfrm>
          <a:prstGeom prst="roundRect">
            <a:avLst/>
          </a:prstGeom>
          <a:solidFill>
            <a:sysClr val="window" lastClr="FFFFFF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1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DISPATCHING</a:t>
            </a:r>
          </a:p>
        </p:txBody>
      </p:sp>
      <p:sp>
        <p:nvSpPr>
          <p:cNvPr id="40" name="Rectangle : coins arrondis 39">
            <a:extLst>
              <a:ext uri="{FF2B5EF4-FFF2-40B4-BE49-F238E27FC236}">
                <a16:creationId xmlns:a16="http://schemas.microsoft.com/office/drawing/2014/main" id="{884C7891-23B5-0E62-6D16-6C636A8B4D0E}"/>
              </a:ext>
            </a:extLst>
          </p:cNvPr>
          <p:cNvSpPr/>
          <p:nvPr/>
        </p:nvSpPr>
        <p:spPr>
          <a:xfrm>
            <a:off x="1353629" y="5197578"/>
            <a:ext cx="1456806" cy="326587"/>
          </a:xfrm>
          <a:prstGeom prst="roundRect">
            <a:avLst/>
          </a:prstGeom>
          <a:solidFill>
            <a:sysClr val="window" lastClr="FFFFFF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1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DISTRIBUTION/VENTE</a:t>
            </a:r>
          </a:p>
        </p:txBody>
      </p:sp>
      <p:sp>
        <p:nvSpPr>
          <p:cNvPr id="42" name="Rectangle : coins arrondis 41">
            <a:extLst>
              <a:ext uri="{FF2B5EF4-FFF2-40B4-BE49-F238E27FC236}">
                <a16:creationId xmlns:a16="http://schemas.microsoft.com/office/drawing/2014/main" id="{EE20C228-395E-C874-8C6E-8043B0E37203}"/>
              </a:ext>
            </a:extLst>
          </p:cNvPr>
          <p:cNvSpPr/>
          <p:nvPr/>
        </p:nvSpPr>
        <p:spPr>
          <a:xfrm>
            <a:off x="4739179" y="5183379"/>
            <a:ext cx="1169751" cy="498862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Concessionnaire d’électrification rural (CER)</a:t>
            </a:r>
          </a:p>
        </p:txBody>
      </p:sp>
      <p:sp>
        <p:nvSpPr>
          <p:cNvPr id="43" name="Rectangle : coins arrondis 42">
            <a:extLst>
              <a:ext uri="{FF2B5EF4-FFF2-40B4-BE49-F238E27FC236}">
                <a16:creationId xmlns:a16="http://schemas.microsoft.com/office/drawing/2014/main" id="{52BB3ABB-DB07-D493-A91D-9F0ED3E2831E}"/>
              </a:ext>
            </a:extLst>
          </p:cNvPr>
          <p:cNvSpPr/>
          <p:nvPr/>
        </p:nvSpPr>
        <p:spPr>
          <a:xfrm>
            <a:off x="6083479" y="5197846"/>
            <a:ext cx="1279335" cy="484395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b="1" dirty="0">
                <a:solidFill>
                  <a:schemeClr val="tx1"/>
                </a:solidFill>
                <a:latin typeface="Montserrat" pitchFamily="2" charset="0"/>
              </a:rPr>
              <a:t>Electrification Rurale d’Initiative Privé (</a:t>
            </a:r>
            <a:r>
              <a:rPr lang="fr-FR" sz="800" b="1" dirty="0" err="1">
                <a:solidFill>
                  <a:schemeClr val="tx1"/>
                </a:solidFill>
                <a:latin typeface="Montserrat" pitchFamily="2" charset="0"/>
              </a:rPr>
              <a:t>ERILs</a:t>
            </a:r>
            <a:r>
              <a:rPr lang="fr-FR" sz="800" b="1" dirty="0">
                <a:solidFill>
                  <a:schemeClr val="tx1"/>
                </a:solidFill>
                <a:latin typeface="Montserrat" pitchFamily="2" charset="0"/>
              </a:rPr>
              <a:t>)</a:t>
            </a:r>
          </a:p>
        </p:txBody>
      </p:sp>
      <p:sp>
        <p:nvSpPr>
          <p:cNvPr id="44" name="Rectangle : coins arrondis 43">
            <a:extLst>
              <a:ext uri="{FF2B5EF4-FFF2-40B4-BE49-F238E27FC236}">
                <a16:creationId xmlns:a16="http://schemas.microsoft.com/office/drawing/2014/main" id="{582B83B1-CEFB-38E6-FAA5-1BF0F0460C72}"/>
              </a:ext>
            </a:extLst>
          </p:cNvPr>
          <p:cNvSpPr/>
          <p:nvPr/>
        </p:nvSpPr>
        <p:spPr>
          <a:xfrm>
            <a:off x="3016398" y="6015616"/>
            <a:ext cx="2606330" cy="326587"/>
          </a:xfrm>
          <a:prstGeom prst="roundRect">
            <a:avLst/>
          </a:prstGeom>
          <a:solidFill>
            <a:srgbClr val="70AD47">
              <a:lumMod val="40000"/>
              <a:lumOff val="60000"/>
            </a:srgbClr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Clients finaux </a:t>
            </a:r>
            <a:r>
              <a:rPr lang="fr-FR" sz="1100" b="1" kern="0" dirty="0">
                <a:solidFill>
                  <a:prstClr val="black"/>
                </a:solidFill>
                <a:latin typeface="Montserrat" pitchFamily="2" charset="0"/>
              </a:rPr>
              <a:t>(</a:t>
            </a:r>
            <a:r>
              <a:rPr kumimoji="0" lang="fr-FR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MT, BT)</a:t>
            </a:r>
          </a:p>
        </p:txBody>
      </p:sp>
      <p:sp>
        <p:nvSpPr>
          <p:cNvPr id="46" name="Rectangle : coins arrondis 45">
            <a:extLst>
              <a:ext uri="{FF2B5EF4-FFF2-40B4-BE49-F238E27FC236}">
                <a16:creationId xmlns:a16="http://schemas.microsoft.com/office/drawing/2014/main" id="{FBACBAC5-2366-6619-822E-52A7BA99770C}"/>
              </a:ext>
            </a:extLst>
          </p:cNvPr>
          <p:cNvSpPr/>
          <p:nvPr/>
        </p:nvSpPr>
        <p:spPr>
          <a:xfrm>
            <a:off x="5835742" y="6002893"/>
            <a:ext cx="1622170" cy="326587"/>
          </a:xfrm>
          <a:prstGeom prst="roundRect">
            <a:avLst/>
          </a:prstGeom>
          <a:solidFill>
            <a:srgbClr val="70AD47">
              <a:lumMod val="40000"/>
              <a:lumOff val="60000"/>
            </a:srgbClr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Clients rural (BT)</a:t>
            </a:r>
          </a:p>
        </p:txBody>
      </p:sp>
      <p:cxnSp>
        <p:nvCxnSpPr>
          <p:cNvPr id="33" name="Connecteur droit avec flèche 32">
            <a:extLst>
              <a:ext uri="{FF2B5EF4-FFF2-40B4-BE49-F238E27FC236}">
                <a16:creationId xmlns:a16="http://schemas.microsoft.com/office/drawing/2014/main" id="{5523A807-AAB9-8D3B-3DB2-D2AC8CCD3AF1}"/>
              </a:ext>
            </a:extLst>
          </p:cNvPr>
          <p:cNvCxnSpPr>
            <a:cxnSpLocks/>
          </p:cNvCxnSpPr>
          <p:nvPr/>
        </p:nvCxnSpPr>
        <p:spPr>
          <a:xfrm>
            <a:off x="3275856" y="5746565"/>
            <a:ext cx="0" cy="256328"/>
          </a:xfrm>
          <a:prstGeom prst="straightConnector1">
            <a:avLst/>
          </a:prstGeom>
          <a:noFill/>
          <a:ln w="3810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id="{F73E0B6D-744C-0394-48B2-10799401B4B6}"/>
              </a:ext>
            </a:extLst>
          </p:cNvPr>
          <p:cNvCxnSpPr>
            <a:cxnSpLocks/>
          </p:cNvCxnSpPr>
          <p:nvPr/>
        </p:nvCxnSpPr>
        <p:spPr>
          <a:xfrm>
            <a:off x="5301247" y="5737154"/>
            <a:ext cx="0" cy="256328"/>
          </a:xfrm>
          <a:prstGeom prst="straightConnector1">
            <a:avLst/>
          </a:prstGeom>
          <a:noFill/>
          <a:ln w="3810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D367E9BC-846C-4D7D-1577-0E1E8EE9E3DE}"/>
              </a:ext>
            </a:extLst>
          </p:cNvPr>
          <p:cNvCxnSpPr>
            <a:cxnSpLocks/>
          </p:cNvCxnSpPr>
          <p:nvPr/>
        </p:nvCxnSpPr>
        <p:spPr>
          <a:xfrm>
            <a:off x="6823909" y="5737154"/>
            <a:ext cx="0" cy="256328"/>
          </a:xfrm>
          <a:prstGeom prst="straightConnector1">
            <a:avLst/>
          </a:prstGeom>
          <a:noFill/>
          <a:ln w="3810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8764C64D-6D76-1212-66B1-D1CEE3B541A9}"/>
              </a:ext>
            </a:extLst>
          </p:cNvPr>
          <p:cNvCxnSpPr>
            <a:cxnSpLocks/>
          </p:cNvCxnSpPr>
          <p:nvPr/>
        </p:nvCxnSpPr>
        <p:spPr>
          <a:xfrm>
            <a:off x="1049947" y="6061527"/>
            <a:ext cx="317436" cy="0"/>
          </a:xfrm>
          <a:prstGeom prst="straightConnector1">
            <a:avLst/>
          </a:prstGeom>
          <a:noFill/>
          <a:ln w="3810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41" name="Connecteur droit avec flèche 40">
            <a:extLst>
              <a:ext uri="{FF2B5EF4-FFF2-40B4-BE49-F238E27FC236}">
                <a16:creationId xmlns:a16="http://schemas.microsoft.com/office/drawing/2014/main" id="{022E8D1E-946D-499B-26C7-246FC96A4497}"/>
              </a:ext>
            </a:extLst>
          </p:cNvPr>
          <p:cNvCxnSpPr>
            <a:cxnSpLocks/>
          </p:cNvCxnSpPr>
          <p:nvPr/>
        </p:nvCxnSpPr>
        <p:spPr>
          <a:xfrm>
            <a:off x="1086212" y="6279291"/>
            <a:ext cx="317436" cy="0"/>
          </a:xfrm>
          <a:prstGeom prst="straightConnector1">
            <a:avLst/>
          </a:prstGeom>
          <a:noFill/>
          <a:ln w="38100" cap="flat" cmpd="sng" algn="ctr">
            <a:solidFill>
              <a:srgbClr val="00B05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45" name="ZoneTexte 44">
            <a:extLst>
              <a:ext uri="{FF2B5EF4-FFF2-40B4-BE49-F238E27FC236}">
                <a16:creationId xmlns:a16="http://schemas.microsoft.com/office/drawing/2014/main" id="{E5B0D478-D4EA-E4A9-83C8-CEFFCC7D908B}"/>
              </a:ext>
            </a:extLst>
          </p:cNvPr>
          <p:cNvSpPr txBox="1"/>
          <p:nvPr/>
        </p:nvSpPr>
        <p:spPr>
          <a:xfrm>
            <a:off x="1422245" y="5963423"/>
            <a:ext cx="723803" cy="1962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/>
            <a:r>
              <a:rPr lang="fr-FR" sz="675" b="1" dirty="0">
                <a:solidFill>
                  <a:prstClr val="black"/>
                </a:solidFill>
                <a:latin typeface="Montserrat" pitchFamily="2" charset="0"/>
              </a:rPr>
              <a:t>VENTE</a:t>
            </a:r>
            <a:endParaRPr lang="fr-FR" sz="10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B168B795-F356-0663-479F-BD2F0EE67381}"/>
              </a:ext>
            </a:extLst>
          </p:cNvPr>
          <p:cNvSpPr txBox="1"/>
          <p:nvPr/>
        </p:nvSpPr>
        <p:spPr>
          <a:xfrm>
            <a:off x="1412017" y="6159631"/>
            <a:ext cx="872066" cy="1962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/>
            <a:r>
              <a:rPr lang="fr-FR" sz="675" b="1" dirty="0">
                <a:solidFill>
                  <a:prstClr val="black"/>
                </a:solidFill>
                <a:latin typeface="Montserrat" pitchFamily="2" charset="0"/>
              </a:rPr>
              <a:t>ACHAT </a:t>
            </a:r>
            <a:endParaRPr lang="fr-FR" sz="105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2" name="Connecteur droit avec flèche 1">
            <a:extLst>
              <a:ext uri="{FF2B5EF4-FFF2-40B4-BE49-F238E27FC236}">
                <a16:creationId xmlns:a16="http://schemas.microsoft.com/office/drawing/2014/main" id="{8EE16070-7757-AD36-820E-5A868E2027A7}"/>
              </a:ext>
            </a:extLst>
          </p:cNvPr>
          <p:cNvCxnSpPr>
            <a:cxnSpLocks/>
          </p:cNvCxnSpPr>
          <p:nvPr/>
        </p:nvCxnSpPr>
        <p:spPr>
          <a:xfrm>
            <a:off x="3917747" y="4005064"/>
            <a:ext cx="518456" cy="0"/>
          </a:xfrm>
          <a:prstGeom prst="straightConnector1">
            <a:avLst/>
          </a:prstGeom>
          <a:noFill/>
          <a:ln w="3810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670292EB-C356-2F8D-6434-47E22A2DBF2C}"/>
              </a:ext>
            </a:extLst>
          </p:cNvPr>
          <p:cNvSpPr/>
          <p:nvPr/>
        </p:nvSpPr>
        <p:spPr>
          <a:xfrm>
            <a:off x="7172952" y="2780929"/>
            <a:ext cx="1158239" cy="589373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Autoproducteurs</a:t>
            </a:r>
            <a:endParaRPr kumimoji="0" lang="fr-FR" sz="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" pitchFamily="2" charset="0"/>
              <a:ea typeface="+mn-ea"/>
              <a:cs typeface="+mn-cs"/>
            </a:endParaRPr>
          </a:p>
        </p:txBody>
      </p:sp>
      <p:cxnSp>
        <p:nvCxnSpPr>
          <p:cNvPr id="49" name="Connecteur droit avec flèche 48">
            <a:extLst>
              <a:ext uri="{FF2B5EF4-FFF2-40B4-BE49-F238E27FC236}">
                <a16:creationId xmlns:a16="http://schemas.microsoft.com/office/drawing/2014/main" id="{0823D32B-7C9F-C19A-F8F9-83B33214D896}"/>
              </a:ext>
            </a:extLst>
          </p:cNvPr>
          <p:cNvCxnSpPr>
            <a:cxnSpLocks/>
          </p:cNvCxnSpPr>
          <p:nvPr/>
        </p:nvCxnSpPr>
        <p:spPr>
          <a:xfrm>
            <a:off x="3923928" y="5445224"/>
            <a:ext cx="608235" cy="0"/>
          </a:xfrm>
          <a:prstGeom prst="straightConnector1">
            <a:avLst/>
          </a:prstGeom>
          <a:noFill/>
          <a:ln w="3810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139186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21" grpId="0" animBg="1"/>
      <p:bldP spid="24" grpId="0" animBg="1"/>
      <p:bldP spid="25" grpId="0" animBg="1"/>
      <p:bldP spid="26" grpId="0" animBg="1"/>
      <p:bldP spid="27" grpId="0" animBg="1"/>
      <p:bldP spid="29" grpId="0" animBg="1"/>
      <p:bldP spid="30" grpId="0" animBg="1"/>
      <p:bldP spid="39" grpId="0" animBg="1"/>
      <p:bldP spid="40" grpId="0" animBg="1"/>
      <p:bldP spid="42" grpId="0" animBg="1"/>
      <p:bldP spid="43" grpId="0" animBg="1"/>
      <p:bldP spid="44" grpId="0" animBg="1"/>
      <p:bldP spid="46" grpId="0" animBg="1"/>
      <p:bldP spid="45" grpId="0"/>
      <p:bldP spid="47" grpId="0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5D3040-0990-FD0C-F034-B557152F40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279AA00-4709-0FC2-CF9F-559996EB3E27}"/>
              </a:ext>
            </a:extLst>
          </p:cNvPr>
          <p:cNvSpPr/>
          <p:nvPr/>
        </p:nvSpPr>
        <p:spPr>
          <a:xfrm>
            <a:off x="-9166" y="6688410"/>
            <a:ext cx="9153166" cy="188640"/>
          </a:xfrm>
          <a:prstGeom prst="rect">
            <a:avLst/>
          </a:prstGeom>
          <a:solidFill>
            <a:srgbClr val="558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8984C00-9661-DFF5-F86D-10F98A0679A5}"/>
              </a:ext>
            </a:extLst>
          </p:cNvPr>
          <p:cNvSpPr/>
          <p:nvPr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8C59211-1A99-611E-2D8B-2D3C6CF29772}"/>
              </a:ext>
            </a:extLst>
          </p:cNvPr>
          <p:cNvSpPr/>
          <p:nvPr/>
        </p:nvSpPr>
        <p:spPr>
          <a:xfrm>
            <a:off x="4946212" y="311921"/>
            <a:ext cx="397916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sz="1100" i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Réseau Francophone des Régulateurs de l‘Energie</a:t>
            </a:r>
            <a:endParaRPr lang="bg-BG" sz="11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pic>
        <p:nvPicPr>
          <p:cNvPr id="12" name="Picture 8">
            <a:extLst>
              <a:ext uri="{FF2B5EF4-FFF2-40B4-BE49-F238E27FC236}">
                <a16:creationId xmlns:a16="http://schemas.microsoft.com/office/drawing/2014/main" id="{001A5DD1-5770-3105-B351-E87FA466D5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317675"/>
            <a:ext cx="1666527" cy="41496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1EE524BE-9811-0883-0C26-FB0D803421C4}"/>
              </a:ext>
            </a:extLst>
          </p:cNvPr>
          <p:cNvSpPr/>
          <p:nvPr/>
        </p:nvSpPr>
        <p:spPr>
          <a:xfrm>
            <a:off x="755576" y="1780653"/>
            <a:ext cx="8169804" cy="4759671"/>
          </a:xfrm>
          <a:prstGeom prst="rect">
            <a:avLst/>
          </a:prstGeom>
          <a:noFill/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FB91F8B-BF3B-7727-CCDE-F88C1E763E30}"/>
              </a:ext>
            </a:extLst>
          </p:cNvPr>
          <p:cNvSpPr/>
          <p:nvPr/>
        </p:nvSpPr>
        <p:spPr>
          <a:xfrm>
            <a:off x="1187624" y="1175759"/>
            <a:ext cx="5652167" cy="359776"/>
          </a:xfrm>
          <a:prstGeom prst="rect">
            <a:avLst/>
          </a:prstGeom>
          <a:solidFill>
            <a:srgbClr val="70AD47">
              <a:lumMod val="50000"/>
            </a:srgbClr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Nouveau Code de</a:t>
            </a:r>
            <a:r>
              <a:rPr kumimoji="0" lang="fr-FR" sz="1200" b="1" i="0" u="none" strike="noStrike" kern="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l’Electricité </a:t>
            </a: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1ED170A9-03F8-2108-3253-9F0EBA500523}"/>
              </a:ext>
            </a:extLst>
          </p:cNvPr>
          <p:cNvSpPr/>
          <p:nvPr/>
        </p:nvSpPr>
        <p:spPr>
          <a:xfrm>
            <a:off x="2169729" y="2721689"/>
            <a:ext cx="1011016" cy="3060742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SENELEC Holding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C3032E9C-ADE2-A4B4-DFC0-072ED400CDCB}"/>
              </a:ext>
            </a:extLst>
          </p:cNvPr>
          <p:cNvSpPr/>
          <p:nvPr/>
        </p:nvSpPr>
        <p:spPr>
          <a:xfrm>
            <a:off x="2907994" y="1865970"/>
            <a:ext cx="2019506" cy="414575"/>
          </a:xfrm>
          <a:prstGeom prst="roundRect">
            <a:avLst/>
          </a:prstGeom>
          <a:solidFill>
            <a:srgbClr val="ED7D31">
              <a:lumMod val="20000"/>
              <a:lumOff val="80000"/>
            </a:srgbClr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MINISTÈRE DE L’ENERGIE</a:t>
            </a:r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7715B35D-07A6-40C4-B387-7BAC9D7550B6}"/>
              </a:ext>
            </a:extLst>
          </p:cNvPr>
          <p:cNvSpPr/>
          <p:nvPr/>
        </p:nvSpPr>
        <p:spPr>
          <a:xfrm>
            <a:off x="900722" y="1796203"/>
            <a:ext cx="1569990" cy="500875"/>
          </a:xfrm>
          <a:prstGeom prst="roundRect">
            <a:avLst/>
          </a:prstGeom>
          <a:solidFill>
            <a:sysClr val="window" lastClr="FFFFFF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1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Politique et Stratégie</a:t>
            </a:r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33629DE5-B11B-78FB-5D8F-1313DA39C7DC}"/>
              </a:ext>
            </a:extLst>
          </p:cNvPr>
          <p:cNvCxnSpPr>
            <a:cxnSpLocks/>
          </p:cNvCxnSpPr>
          <p:nvPr/>
        </p:nvCxnSpPr>
        <p:spPr>
          <a:xfrm>
            <a:off x="1403648" y="2582635"/>
            <a:ext cx="6552728" cy="64975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lgDashDotDot"/>
            <a:miter lim="800000"/>
          </a:ln>
          <a:effectLst/>
        </p:spPr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60F86BC2-6624-8E47-435D-2BFADDC250B6}"/>
              </a:ext>
            </a:extLst>
          </p:cNvPr>
          <p:cNvCxnSpPr>
            <a:cxnSpLocks/>
          </p:cNvCxnSpPr>
          <p:nvPr/>
        </p:nvCxnSpPr>
        <p:spPr>
          <a:xfrm>
            <a:off x="1412017" y="3356992"/>
            <a:ext cx="6616367" cy="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lgDashDotDot"/>
            <a:miter lim="800000"/>
          </a:ln>
          <a:effectLst/>
        </p:spPr>
      </p:cxnSp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946369A7-F8AD-B603-28DE-B1894C6B623C}"/>
              </a:ext>
            </a:extLst>
          </p:cNvPr>
          <p:cNvSpPr/>
          <p:nvPr/>
        </p:nvSpPr>
        <p:spPr>
          <a:xfrm>
            <a:off x="843022" y="2898744"/>
            <a:ext cx="1048722" cy="292427"/>
          </a:xfrm>
          <a:prstGeom prst="roundRect">
            <a:avLst/>
          </a:prstGeom>
          <a:solidFill>
            <a:sysClr val="window" lastClr="FFFFFF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1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PRODUCTION</a:t>
            </a:r>
          </a:p>
        </p:txBody>
      </p:sp>
      <p:sp>
        <p:nvSpPr>
          <p:cNvPr id="27" name="Rectangle : coins arrondis 26">
            <a:extLst>
              <a:ext uri="{FF2B5EF4-FFF2-40B4-BE49-F238E27FC236}">
                <a16:creationId xmlns:a16="http://schemas.microsoft.com/office/drawing/2014/main" id="{959D66F1-1DF8-45BD-6FCA-09A056FFEACD}"/>
              </a:ext>
            </a:extLst>
          </p:cNvPr>
          <p:cNvSpPr/>
          <p:nvPr/>
        </p:nvSpPr>
        <p:spPr>
          <a:xfrm>
            <a:off x="8370725" y="1793544"/>
            <a:ext cx="382886" cy="4562295"/>
          </a:xfrm>
          <a:prstGeom prst="roundRect">
            <a:avLst/>
          </a:prstGeom>
          <a:solidFill>
            <a:srgbClr val="4472C4">
              <a:lumMod val="40000"/>
              <a:lumOff val="60000"/>
            </a:srgbClr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vert="vert"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Commission de Régulation du Secteur de l’Energie  ( CRSE )</a:t>
            </a:r>
          </a:p>
        </p:txBody>
      </p: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CBDA08C3-5DAC-C41B-A0EC-0BD0C465BEA1}"/>
              </a:ext>
            </a:extLst>
          </p:cNvPr>
          <p:cNvCxnSpPr>
            <a:cxnSpLocks/>
          </p:cNvCxnSpPr>
          <p:nvPr/>
        </p:nvCxnSpPr>
        <p:spPr>
          <a:xfrm>
            <a:off x="1331640" y="4437112"/>
            <a:ext cx="6624736" cy="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lgDashDotDot"/>
            <a:miter lim="800000"/>
          </a:ln>
          <a:effectLst/>
        </p:spPr>
      </p:cxnSp>
      <p:sp>
        <p:nvSpPr>
          <p:cNvPr id="29" name="Rectangle : coins arrondis 28">
            <a:extLst>
              <a:ext uri="{FF2B5EF4-FFF2-40B4-BE49-F238E27FC236}">
                <a16:creationId xmlns:a16="http://schemas.microsoft.com/office/drawing/2014/main" id="{419BF5CC-2B4C-7288-B0FA-E3F1D89250AF}"/>
              </a:ext>
            </a:extLst>
          </p:cNvPr>
          <p:cNvSpPr/>
          <p:nvPr/>
        </p:nvSpPr>
        <p:spPr>
          <a:xfrm>
            <a:off x="900722" y="3582524"/>
            <a:ext cx="1043045" cy="500875"/>
          </a:xfrm>
          <a:prstGeom prst="roundRect">
            <a:avLst/>
          </a:prstGeom>
          <a:solidFill>
            <a:sysClr val="window" lastClr="FFFFFF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1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TRANSPORT</a:t>
            </a: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B2347DBC-188D-6334-5CCA-9035F2886DB1}"/>
              </a:ext>
            </a:extLst>
          </p:cNvPr>
          <p:cNvCxnSpPr>
            <a:cxnSpLocks/>
          </p:cNvCxnSpPr>
          <p:nvPr/>
        </p:nvCxnSpPr>
        <p:spPr>
          <a:xfrm>
            <a:off x="1403648" y="5013176"/>
            <a:ext cx="6480720" cy="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lgDashDotDot"/>
            <a:miter lim="800000"/>
          </a:ln>
          <a:effectLst/>
        </p:spPr>
      </p:cxnSp>
      <p:sp>
        <p:nvSpPr>
          <p:cNvPr id="39" name="Rectangle : coins arrondis 38">
            <a:extLst>
              <a:ext uri="{FF2B5EF4-FFF2-40B4-BE49-F238E27FC236}">
                <a16:creationId xmlns:a16="http://schemas.microsoft.com/office/drawing/2014/main" id="{C5006783-ACB0-E9D5-C6AF-1D01EF9EB632}"/>
              </a:ext>
            </a:extLst>
          </p:cNvPr>
          <p:cNvSpPr/>
          <p:nvPr/>
        </p:nvSpPr>
        <p:spPr>
          <a:xfrm>
            <a:off x="880728" y="4434362"/>
            <a:ext cx="1011016" cy="390214"/>
          </a:xfrm>
          <a:prstGeom prst="roundRect">
            <a:avLst/>
          </a:prstGeom>
          <a:solidFill>
            <a:sysClr val="window" lastClr="FFFFFF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1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DISPATCHING</a:t>
            </a:r>
          </a:p>
        </p:txBody>
      </p:sp>
      <p:sp>
        <p:nvSpPr>
          <p:cNvPr id="40" name="Rectangle : coins arrondis 39">
            <a:extLst>
              <a:ext uri="{FF2B5EF4-FFF2-40B4-BE49-F238E27FC236}">
                <a16:creationId xmlns:a16="http://schemas.microsoft.com/office/drawing/2014/main" id="{F4F3A7DC-93A3-3F49-29B9-297FC14AE4AE}"/>
              </a:ext>
            </a:extLst>
          </p:cNvPr>
          <p:cNvSpPr/>
          <p:nvPr/>
        </p:nvSpPr>
        <p:spPr>
          <a:xfrm>
            <a:off x="755114" y="5226903"/>
            <a:ext cx="1390934" cy="326587"/>
          </a:xfrm>
          <a:prstGeom prst="roundRect">
            <a:avLst/>
          </a:prstGeom>
          <a:solidFill>
            <a:sysClr val="window" lastClr="FFFFFF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1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DISTRIBUTION/VENTE</a:t>
            </a:r>
          </a:p>
        </p:txBody>
      </p:sp>
      <p:sp>
        <p:nvSpPr>
          <p:cNvPr id="5" name="Title 6">
            <a:extLst>
              <a:ext uri="{FF2B5EF4-FFF2-40B4-BE49-F238E27FC236}">
                <a16:creationId xmlns:a16="http://schemas.microsoft.com/office/drawing/2014/main" id="{10D48B1E-A77A-0922-FF5A-4445CFB6F21E}"/>
              </a:ext>
            </a:extLst>
          </p:cNvPr>
          <p:cNvSpPr txBox="1">
            <a:spLocks/>
          </p:cNvSpPr>
          <p:nvPr/>
        </p:nvSpPr>
        <p:spPr>
          <a:xfrm>
            <a:off x="23693" y="397121"/>
            <a:ext cx="8695965" cy="914400"/>
          </a:xfrm>
          <a:prstGeom prst="rect">
            <a:avLst/>
          </a:prstGeom>
          <a:noFill/>
          <a:ln w="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b="1" dirty="0">
                <a:solidFill>
                  <a:srgbClr val="FF6F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Structure envisagée du marché de l’électricité au Sénégal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9F8726E4-790B-972D-6698-B03D050CDBC4}"/>
              </a:ext>
            </a:extLst>
          </p:cNvPr>
          <p:cNvSpPr/>
          <p:nvPr/>
        </p:nvSpPr>
        <p:spPr>
          <a:xfrm>
            <a:off x="3511328" y="2795696"/>
            <a:ext cx="870995" cy="447350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Senelec Production</a:t>
            </a:r>
          </a:p>
        </p:txBody>
      </p:sp>
      <p:sp>
        <p:nvSpPr>
          <p:cNvPr id="48" name="Rectangle : coins arrondis 47">
            <a:extLst>
              <a:ext uri="{FF2B5EF4-FFF2-40B4-BE49-F238E27FC236}">
                <a16:creationId xmlns:a16="http://schemas.microsoft.com/office/drawing/2014/main" id="{40B6C37D-68D4-38D9-A886-68B8547719BD}"/>
              </a:ext>
            </a:extLst>
          </p:cNvPr>
          <p:cNvSpPr/>
          <p:nvPr/>
        </p:nvSpPr>
        <p:spPr>
          <a:xfrm>
            <a:off x="4513979" y="2764328"/>
            <a:ext cx="1090585" cy="481518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Producteur Indépendant d’électricité (IPP)</a:t>
            </a:r>
          </a:p>
        </p:txBody>
      </p:sp>
      <p:sp>
        <p:nvSpPr>
          <p:cNvPr id="49" name="Rectangle : coins arrondis 48">
            <a:extLst>
              <a:ext uri="{FF2B5EF4-FFF2-40B4-BE49-F238E27FC236}">
                <a16:creationId xmlns:a16="http://schemas.microsoft.com/office/drawing/2014/main" id="{BA8DC888-60CA-8BC5-0CDE-442D697AB255}"/>
              </a:ext>
            </a:extLst>
          </p:cNvPr>
          <p:cNvSpPr/>
          <p:nvPr/>
        </p:nvSpPr>
        <p:spPr>
          <a:xfrm>
            <a:off x="5772826" y="2793016"/>
            <a:ext cx="1090585" cy="466185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OMVG/OMVS, Importation WAPP</a:t>
            </a:r>
          </a:p>
        </p:txBody>
      </p:sp>
      <p:sp>
        <p:nvSpPr>
          <p:cNvPr id="50" name="Rectangle : coins arrondis 49">
            <a:extLst>
              <a:ext uri="{FF2B5EF4-FFF2-40B4-BE49-F238E27FC236}">
                <a16:creationId xmlns:a16="http://schemas.microsoft.com/office/drawing/2014/main" id="{1B92A687-01F6-91DA-85E5-4E22024EB6DE}"/>
              </a:ext>
            </a:extLst>
          </p:cNvPr>
          <p:cNvSpPr/>
          <p:nvPr/>
        </p:nvSpPr>
        <p:spPr>
          <a:xfrm>
            <a:off x="7096185" y="2791090"/>
            <a:ext cx="1136737" cy="454756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Auto producteurs </a:t>
            </a:r>
            <a:endParaRPr kumimoji="0" lang="fr-FR" sz="7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" pitchFamily="2" charset="0"/>
              <a:ea typeface="+mn-ea"/>
              <a:cs typeface="+mn-cs"/>
            </a:endParaRPr>
          </a:p>
        </p:txBody>
      </p:sp>
      <p:sp>
        <p:nvSpPr>
          <p:cNvPr id="51" name="Rectangle : coins arrondis 50">
            <a:extLst>
              <a:ext uri="{FF2B5EF4-FFF2-40B4-BE49-F238E27FC236}">
                <a16:creationId xmlns:a16="http://schemas.microsoft.com/office/drawing/2014/main" id="{96CAE75E-55C1-7FB9-152A-B2FE184F0381}"/>
              </a:ext>
            </a:extLst>
          </p:cNvPr>
          <p:cNvSpPr/>
          <p:nvPr/>
        </p:nvSpPr>
        <p:spPr>
          <a:xfrm>
            <a:off x="3494373" y="3559332"/>
            <a:ext cx="2299270" cy="638033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Gestionnaire du Réseau de Transport (GRT)</a:t>
            </a:r>
          </a:p>
        </p:txBody>
      </p:sp>
      <p:sp>
        <p:nvSpPr>
          <p:cNvPr id="52" name="Rectangle : coins arrondis 51">
            <a:extLst>
              <a:ext uri="{FF2B5EF4-FFF2-40B4-BE49-F238E27FC236}">
                <a16:creationId xmlns:a16="http://schemas.microsoft.com/office/drawing/2014/main" id="{2C1DD779-ED0C-ADCC-5D67-94432D9610A6}"/>
              </a:ext>
            </a:extLst>
          </p:cNvPr>
          <p:cNvSpPr/>
          <p:nvPr/>
        </p:nvSpPr>
        <p:spPr>
          <a:xfrm>
            <a:off x="6007262" y="3722260"/>
            <a:ext cx="1600917" cy="352431"/>
          </a:xfrm>
          <a:prstGeom prst="roundRect">
            <a:avLst/>
          </a:prstGeom>
          <a:solidFill>
            <a:srgbClr val="70AD47">
              <a:lumMod val="40000"/>
              <a:lumOff val="60000"/>
            </a:srgbClr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Clients HT, Clients Eligibles</a:t>
            </a:r>
          </a:p>
        </p:txBody>
      </p:sp>
      <p:sp>
        <p:nvSpPr>
          <p:cNvPr id="53" name="Rectangle : coins arrondis 52">
            <a:extLst>
              <a:ext uri="{FF2B5EF4-FFF2-40B4-BE49-F238E27FC236}">
                <a16:creationId xmlns:a16="http://schemas.microsoft.com/office/drawing/2014/main" id="{D9269376-D459-A6C6-1CD5-38CB1626A379}"/>
              </a:ext>
            </a:extLst>
          </p:cNvPr>
          <p:cNvSpPr/>
          <p:nvPr/>
        </p:nvSpPr>
        <p:spPr>
          <a:xfrm>
            <a:off x="3563848" y="4466264"/>
            <a:ext cx="1778381" cy="459586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Opérateur Système (OS)</a:t>
            </a:r>
          </a:p>
        </p:txBody>
      </p:sp>
      <p:sp>
        <p:nvSpPr>
          <p:cNvPr id="54" name="Rectangle : coins arrondis 53">
            <a:extLst>
              <a:ext uri="{FF2B5EF4-FFF2-40B4-BE49-F238E27FC236}">
                <a16:creationId xmlns:a16="http://schemas.microsoft.com/office/drawing/2014/main" id="{3153D5C4-D25F-B2D6-F7C5-FF078BF0AD05}"/>
              </a:ext>
            </a:extLst>
          </p:cNvPr>
          <p:cNvSpPr/>
          <p:nvPr/>
        </p:nvSpPr>
        <p:spPr>
          <a:xfrm>
            <a:off x="6056169" y="4499921"/>
            <a:ext cx="1778381" cy="459586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Opérateur Marché    (OM)</a:t>
            </a:r>
          </a:p>
        </p:txBody>
      </p:sp>
      <p:sp>
        <p:nvSpPr>
          <p:cNvPr id="55" name="Rectangle : coins arrondis 54">
            <a:extLst>
              <a:ext uri="{FF2B5EF4-FFF2-40B4-BE49-F238E27FC236}">
                <a16:creationId xmlns:a16="http://schemas.microsoft.com/office/drawing/2014/main" id="{0EA6FC93-06E4-F120-9FD9-AE73807C9ACB}"/>
              </a:ext>
            </a:extLst>
          </p:cNvPr>
          <p:cNvSpPr/>
          <p:nvPr/>
        </p:nvSpPr>
        <p:spPr>
          <a:xfrm>
            <a:off x="3543541" y="5152684"/>
            <a:ext cx="1161068" cy="529555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Senelec Distribution</a:t>
            </a:r>
          </a:p>
        </p:txBody>
      </p:sp>
      <p:sp>
        <p:nvSpPr>
          <p:cNvPr id="56" name="Rectangle : coins arrondis 55">
            <a:extLst>
              <a:ext uri="{FF2B5EF4-FFF2-40B4-BE49-F238E27FC236}">
                <a16:creationId xmlns:a16="http://schemas.microsoft.com/office/drawing/2014/main" id="{FAAA5027-E4ED-04CD-89D7-F487B4BD5E5D}"/>
              </a:ext>
            </a:extLst>
          </p:cNvPr>
          <p:cNvSpPr/>
          <p:nvPr/>
        </p:nvSpPr>
        <p:spPr>
          <a:xfrm>
            <a:off x="4887551" y="5159433"/>
            <a:ext cx="1119711" cy="539682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lvl="0" algn="ctr"/>
            <a:r>
              <a:rPr lang="fr-FR" sz="800" b="1" kern="0" dirty="0">
                <a:solidFill>
                  <a:prstClr val="black"/>
                </a:solidFill>
                <a:latin typeface="Montserrat" pitchFamily="2" charset="0"/>
              </a:rPr>
              <a:t>Concessionnaire d’électrification rural (CER</a:t>
            </a:r>
            <a:endParaRPr kumimoji="0" lang="fr-FR" sz="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" pitchFamily="2" charset="0"/>
            </a:endParaRPr>
          </a:p>
        </p:txBody>
      </p:sp>
      <p:sp>
        <p:nvSpPr>
          <p:cNvPr id="57" name="Rectangle : coins arrondis 56">
            <a:extLst>
              <a:ext uri="{FF2B5EF4-FFF2-40B4-BE49-F238E27FC236}">
                <a16:creationId xmlns:a16="http://schemas.microsoft.com/office/drawing/2014/main" id="{9DEF1988-0B84-A90F-E573-0B64C199EC43}"/>
              </a:ext>
            </a:extLst>
          </p:cNvPr>
          <p:cNvSpPr/>
          <p:nvPr/>
        </p:nvSpPr>
        <p:spPr>
          <a:xfrm>
            <a:off x="6145065" y="5172468"/>
            <a:ext cx="1019223" cy="518842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800" b="1" kern="0" dirty="0">
                <a:solidFill>
                  <a:prstClr val="black"/>
                </a:solidFill>
                <a:latin typeface="Montserrat" pitchFamily="2" charset="0"/>
              </a:rPr>
              <a:t>Electrification Rurale décentralisée (ERD)</a:t>
            </a:r>
          </a:p>
        </p:txBody>
      </p:sp>
      <p:sp>
        <p:nvSpPr>
          <p:cNvPr id="58" name="Rectangle : coins arrondis 57">
            <a:extLst>
              <a:ext uri="{FF2B5EF4-FFF2-40B4-BE49-F238E27FC236}">
                <a16:creationId xmlns:a16="http://schemas.microsoft.com/office/drawing/2014/main" id="{0EFFF491-7BF5-E681-A57A-9DDC36F26A1F}"/>
              </a:ext>
            </a:extLst>
          </p:cNvPr>
          <p:cNvSpPr/>
          <p:nvPr/>
        </p:nvSpPr>
        <p:spPr>
          <a:xfrm>
            <a:off x="7234452" y="5172469"/>
            <a:ext cx="1013895" cy="539682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Fournisseurs</a:t>
            </a:r>
            <a:endParaRPr kumimoji="0" lang="fr-FR" sz="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" pitchFamily="2" charset="0"/>
              <a:ea typeface="+mn-ea"/>
              <a:cs typeface="+mn-cs"/>
            </a:endParaRPr>
          </a:p>
        </p:txBody>
      </p:sp>
      <p:sp>
        <p:nvSpPr>
          <p:cNvPr id="59" name="Rectangle : coins arrondis 58">
            <a:extLst>
              <a:ext uri="{FF2B5EF4-FFF2-40B4-BE49-F238E27FC236}">
                <a16:creationId xmlns:a16="http://schemas.microsoft.com/office/drawing/2014/main" id="{0B696A06-32D0-D676-6E32-5FCAFBA3E677}"/>
              </a:ext>
            </a:extLst>
          </p:cNvPr>
          <p:cNvSpPr/>
          <p:nvPr/>
        </p:nvSpPr>
        <p:spPr>
          <a:xfrm>
            <a:off x="2345107" y="5961115"/>
            <a:ext cx="2101862" cy="326587"/>
          </a:xfrm>
          <a:prstGeom prst="roundRect">
            <a:avLst/>
          </a:prstGeom>
          <a:solidFill>
            <a:srgbClr val="70AD47">
              <a:lumMod val="40000"/>
              <a:lumOff val="60000"/>
            </a:srgbClr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Clients finaux (Résidentiel, HTA)</a:t>
            </a:r>
          </a:p>
        </p:txBody>
      </p:sp>
      <p:sp>
        <p:nvSpPr>
          <p:cNvPr id="60" name="Rectangle : coins arrondis 59">
            <a:extLst>
              <a:ext uri="{FF2B5EF4-FFF2-40B4-BE49-F238E27FC236}">
                <a16:creationId xmlns:a16="http://schemas.microsoft.com/office/drawing/2014/main" id="{D05DBDAC-04DD-6427-E06A-B1EED7954EEC}"/>
              </a:ext>
            </a:extLst>
          </p:cNvPr>
          <p:cNvSpPr/>
          <p:nvPr/>
        </p:nvSpPr>
        <p:spPr>
          <a:xfrm>
            <a:off x="4853899" y="5956426"/>
            <a:ext cx="1079189" cy="326587"/>
          </a:xfrm>
          <a:prstGeom prst="roundRect">
            <a:avLst/>
          </a:prstGeom>
          <a:solidFill>
            <a:srgbClr val="70AD47">
              <a:lumMod val="40000"/>
              <a:lumOff val="60000"/>
            </a:srgbClr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Clients Eligibles</a:t>
            </a:r>
          </a:p>
        </p:txBody>
      </p:sp>
      <p:sp>
        <p:nvSpPr>
          <p:cNvPr id="61" name="Rectangle : coins arrondis 60">
            <a:extLst>
              <a:ext uri="{FF2B5EF4-FFF2-40B4-BE49-F238E27FC236}">
                <a16:creationId xmlns:a16="http://schemas.microsoft.com/office/drawing/2014/main" id="{62B2ABBF-3FB0-7F1A-35C3-DB078337A700}"/>
              </a:ext>
            </a:extLst>
          </p:cNvPr>
          <p:cNvSpPr/>
          <p:nvPr/>
        </p:nvSpPr>
        <p:spPr>
          <a:xfrm>
            <a:off x="6422306" y="5942354"/>
            <a:ext cx="1436233" cy="326587"/>
          </a:xfrm>
          <a:prstGeom prst="roundRect">
            <a:avLst/>
          </a:prstGeom>
          <a:solidFill>
            <a:srgbClr val="70AD47">
              <a:lumMod val="40000"/>
              <a:lumOff val="60000"/>
            </a:srgbClr>
          </a:solidFill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itchFamily="2" charset="0"/>
                <a:ea typeface="+mn-ea"/>
                <a:cs typeface="+mn-cs"/>
              </a:rPr>
              <a:t>Clients ruraux(BT)</a:t>
            </a:r>
          </a:p>
        </p:txBody>
      </p:sp>
      <p:sp>
        <p:nvSpPr>
          <p:cNvPr id="62" name="Rectangle : coins arrondis 61">
            <a:extLst>
              <a:ext uri="{FF2B5EF4-FFF2-40B4-BE49-F238E27FC236}">
                <a16:creationId xmlns:a16="http://schemas.microsoft.com/office/drawing/2014/main" id="{23A56E54-B9FA-B5E3-6D5B-C07FCB24E2AD}"/>
              </a:ext>
            </a:extLst>
          </p:cNvPr>
          <p:cNvSpPr/>
          <p:nvPr/>
        </p:nvSpPr>
        <p:spPr>
          <a:xfrm>
            <a:off x="3369481" y="2676886"/>
            <a:ext cx="3604790" cy="709382"/>
          </a:xfrm>
          <a:prstGeom prst="roundRect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0211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21" grpId="0" animBg="1"/>
      <p:bldP spid="27" grpId="0" animBg="1"/>
      <p:bldP spid="29" grpId="0" animBg="1"/>
      <p:bldP spid="39" grpId="0" animBg="1"/>
      <p:bldP spid="40" grpId="0" animBg="1"/>
      <p:bldP spid="8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5D5760-1B25-4428-33A8-269E57049F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31CEA51E-2427-FFA0-592E-8B2D137BC9C9}"/>
              </a:ext>
            </a:extLst>
          </p:cNvPr>
          <p:cNvSpPr txBox="1"/>
          <p:nvPr/>
        </p:nvSpPr>
        <p:spPr>
          <a:xfrm>
            <a:off x="8749309" y="5642273"/>
            <a:ext cx="208955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/>
            <a:r>
              <a:rPr lang="fr-FR" sz="1050" b="1" dirty="0">
                <a:solidFill>
                  <a:prstClr val="black"/>
                </a:solidFill>
                <a:latin typeface="Montserrat" panose="00000500000000000000" pitchFamily="2" charset="0"/>
              </a:rPr>
              <a:t>5</a:t>
            </a:r>
            <a:endParaRPr lang="fr-FR" sz="10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52FF456-513F-0B2D-10DA-603CBDA85CDC}"/>
              </a:ext>
            </a:extLst>
          </p:cNvPr>
          <p:cNvSpPr/>
          <p:nvPr/>
        </p:nvSpPr>
        <p:spPr>
          <a:xfrm>
            <a:off x="123093" y="1488108"/>
            <a:ext cx="8916730" cy="4016648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fr-FR" sz="135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63AE017-8CA6-F937-7DE0-553B4512EDB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73813" y="1541090"/>
            <a:ext cx="8814811" cy="3911972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fr-FR" sz="1350" dirty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F8839F93-5988-6D7F-A705-6AFD6137F926}"/>
              </a:ext>
            </a:extLst>
          </p:cNvPr>
          <p:cNvCxnSpPr>
            <a:cxnSpLocks/>
          </p:cNvCxnSpPr>
          <p:nvPr/>
        </p:nvCxnSpPr>
        <p:spPr>
          <a:xfrm>
            <a:off x="3497676" y="3429000"/>
            <a:ext cx="30693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Image 13" descr="Une image contenant capture d’écran, texte, cercle, diagramme&#10;&#10;Le contenu généré par l’IA peut être incorrect.">
            <a:extLst>
              <a:ext uri="{FF2B5EF4-FFF2-40B4-BE49-F238E27FC236}">
                <a16:creationId xmlns:a16="http://schemas.microsoft.com/office/drawing/2014/main" id="{DFFB361E-3176-2096-F301-9A1DFDBBF4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634" y="3298954"/>
            <a:ext cx="2622477" cy="1800419"/>
          </a:xfrm>
          <a:prstGeom prst="rect">
            <a:avLst/>
          </a:prstGeom>
        </p:spPr>
      </p:pic>
      <p:sp>
        <p:nvSpPr>
          <p:cNvPr id="17" name="Titre 1">
            <a:extLst>
              <a:ext uri="{FF2B5EF4-FFF2-40B4-BE49-F238E27FC236}">
                <a16:creationId xmlns:a16="http://schemas.microsoft.com/office/drawing/2014/main" id="{AAA44604-AD4B-F955-1A9F-9B7D95E60BB5}"/>
              </a:ext>
            </a:extLst>
          </p:cNvPr>
          <p:cNvSpPr txBox="1">
            <a:spLocks/>
          </p:cNvSpPr>
          <p:nvPr/>
        </p:nvSpPr>
        <p:spPr>
          <a:xfrm>
            <a:off x="26877" y="4797918"/>
            <a:ext cx="1567973" cy="471488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r>
              <a:rPr lang="fr-FR" sz="15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1 159 MW 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F28A35B7-DDF6-6617-EA48-9B272CAE1AE3}"/>
              </a:ext>
            </a:extLst>
          </p:cNvPr>
          <p:cNvSpPr txBox="1"/>
          <p:nvPr/>
        </p:nvSpPr>
        <p:spPr>
          <a:xfrm>
            <a:off x="-195216" y="5202261"/>
            <a:ext cx="2012156" cy="2135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/>
            <a:r>
              <a:rPr lang="fr-FR" sz="788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Pointe maximale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BEF2A0C4-57BB-74ED-3854-F56C701E1104}"/>
              </a:ext>
            </a:extLst>
          </p:cNvPr>
          <p:cNvSpPr txBox="1"/>
          <p:nvPr/>
        </p:nvSpPr>
        <p:spPr>
          <a:xfrm>
            <a:off x="1047875" y="4885446"/>
            <a:ext cx="429306" cy="1500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/>
            <a:r>
              <a:rPr lang="fr-FR" sz="375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 2024</a:t>
            </a:r>
          </a:p>
        </p:txBody>
      </p:sp>
      <p:sp>
        <p:nvSpPr>
          <p:cNvPr id="23" name="Titre 1">
            <a:extLst>
              <a:ext uri="{FF2B5EF4-FFF2-40B4-BE49-F238E27FC236}">
                <a16:creationId xmlns:a16="http://schemas.microsoft.com/office/drawing/2014/main" id="{696D4C79-69C2-E9D8-001A-07BBF11FDA77}"/>
              </a:ext>
            </a:extLst>
          </p:cNvPr>
          <p:cNvSpPr txBox="1">
            <a:spLocks/>
          </p:cNvSpPr>
          <p:nvPr/>
        </p:nvSpPr>
        <p:spPr>
          <a:xfrm>
            <a:off x="2066431" y="2973082"/>
            <a:ext cx="1567973" cy="471488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r>
              <a:rPr lang="fr-FR" sz="135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1 903,5 MW 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48F9F633-9B77-546F-B332-822DCCB2F72E}"/>
              </a:ext>
            </a:extLst>
          </p:cNvPr>
          <p:cNvSpPr txBox="1"/>
          <p:nvPr/>
        </p:nvSpPr>
        <p:spPr>
          <a:xfrm>
            <a:off x="1844338" y="3372313"/>
            <a:ext cx="2012156" cy="2135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/>
            <a:r>
              <a:rPr lang="fr-FR" sz="788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Puissance installée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3EDB152C-97D8-C7E8-98F7-A1C5192FD292}"/>
              </a:ext>
            </a:extLst>
          </p:cNvPr>
          <p:cNvSpPr txBox="1"/>
          <p:nvPr/>
        </p:nvSpPr>
        <p:spPr>
          <a:xfrm>
            <a:off x="3089079" y="3082543"/>
            <a:ext cx="429306" cy="1615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/>
            <a:r>
              <a:rPr lang="fr-FR" sz="45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 2024</a:t>
            </a:r>
          </a:p>
        </p:txBody>
      </p:sp>
      <p:sp>
        <p:nvSpPr>
          <p:cNvPr id="32" name="Titre 1">
            <a:extLst>
              <a:ext uri="{FF2B5EF4-FFF2-40B4-BE49-F238E27FC236}">
                <a16:creationId xmlns:a16="http://schemas.microsoft.com/office/drawing/2014/main" id="{B4A21B34-D74B-C4C8-ABC6-4C374E59A437}"/>
              </a:ext>
            </a:extLst>
          </p:cNvPr>
          <p:cNvSpPr txBox="1">
            <a:spLocks/>
          </p:cNvSpPr>
          <p:nvPr/>
        </p:nvSpPr>
        <p:spPr>
          <a:xfrm>
            <a:off x="5295034" y="2148825"/>
            <a:ext cx="866306" cy="471488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r>
              <a:rPr lang="fr-FR" sz="15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14 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A2BADAE1-3F2C-236F-C7BC-004A75458134}"/>
              </a:ext>
            </a:extLst>
          </p:cNvPr>
          <p:cNvSpPr txBox="1"/>
          <p:nvPr/>
        </p:nvSpPr>
        <p:spPr>
          <a:xfrm>
            <a:off x="5283414" y="2521849"/>
            <a:ext cx="1392121" cy="3462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defTabSz="685800"/>
            <a:r>
              <a:rPr lang="fr-FR" sz="825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Titulaires de licence de production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1DA316BA-E07C-3CBB-53DC-74D17B98543F}"/>
              </a:ext>
            </a:extLst>
          </p:cNvPr>
          <p:cNvSpPr txBox="1"/>
          <p:nvPr/>
        </p:nvSpPr>
        <p:spPr>
          <a:xfrm>
            <a:off x="5885414" y="2229400"/>
            <a:ext cx="42930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/>
            <a:r>
              <a:rPr lang="fr-FR" sz="525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 2024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F49DD623-E478-60C2-6E92-9E239784FC2E}"/>
              </a:ext>
            </a:extLst>
          </p:cNvPr>
          <p:cNvSpPr txBox="1"/>
          <p:nvPr/>
        </p:nvSpPr>
        <p:spPr>
          <a:xfrm>
            <a:off x="3872667" y="1772287"/>
            <a:ext cx="12977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/>
            <a:r>
              <a:rPr lang="fr-FR" sz="9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Puissance installée par acteurs </a:t>
            </a:r>
            <a:endParaRPr lang="fr-FR" sz="900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2" name="Image 41" descr="Une image contenant texte, capture d’écran, logo, cercle&#10;&#10;Le contenu généré par l’IA peut être incorrect.">
            <a:extLst>
              <a:ext uri="{FF2B5EF4-FFF2-40B4-BE49-F238E27FC236}">
                <a16:creationId xmlns:a16="http://schemas.microsoft.com/office/drawing/2014/main" id="{C5400E7F-E994-4ABF-8FD9-23D50CFE46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7708" y="1720933"/>
            <a:ext cx="1784188" cy="1683671"/>
          </a:xfrm>
          <a:prstGeom prst="rect">
            <a:avLst/>
          </a:prstGeom>
        </p:spPr>
      </p:pic>
      <p:sp>
        <p:nvSpPr>
          <p:cNvPr id="44" name="ZoneTexte 43">
            <a:extLst>
              <a:ext uri="{FF2B5EF4-FFF2-40B4-BE49-F238E27FC236}">
                <a16:creationId xmlns:a16="http://schemas.microsoft.com/office/drawing/2014/main" id="{99F78915-8162-02FB-042E-0EDCBE407AC7}"/>
              </a:ext>
            </a:extLst>
          </p:cNvPr>
          <p:cNvSpPr txBox="1"/>
          <p:nvPr/>
        </p:nvSpPr>
        <p:spPr>
          <a:xfrm>
            <a:off x="4792193" y="1645826"/>
            <a:ext cx="596155" cy="1962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/>
            <a:r>
              <a:rPr lang="fr-FR" sz="675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 2024</a:t>
            </a:r>
          </a:p>
        </p:txBody>
      </p: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A91A0C8A-9D76-8558-0776-39ED15C01697}"/>
              </a:ext>
            </a:extLst>
          </p:cNvPr>
          <p:cNvCxnSpPr>
            <a:cxnSpLocks/>
          </p:cNvCxnSpPr>
          <p:nvPr/>
        </p:nvCxnSpPr>
        <p:spPr>
          <a:xfrm flipH="1" flipV="1">
            <a:off x="6567051" y="1809000"/>
            <a:ext cx="0" cy="162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Image 47" descr="Une image contenant texte, capture d’écran, diagramme, cercle&#10;&#10;Le contenu généré par l’IA peut être incorrect.">
            <a:extLst>
              <a:ext uri="{FF2B5EF4-FFF2-40B4-BE49-F238E27FC236}">
                <a16:creationId xmlns:a16="http://schemas.microsoft.com/office/drawing/2014/main" id="{08EE9488-8951-DEB7-99E0-51175E789A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3776" y="3121527"/>
            <a:ext cx="2654807" cy="1991106"/>
          </a:xfrm>
          <a:prstGeom prst="rect">
            <a:avLst/>
          </a:prstGeom>
        </p:spPr>
      </p:pic>
      <p:sp>
        <p:nvSpPr>
          <p:cNvPr id="49" name="ZoneTexte 48">
            <a:extLst>
              <a:ext uri="{FF2B5EF4-FFF2-40B4-BE49-F238E27FC236}">
                <a16:creationId xmlns:a16="http://schemas.microsoft.com/office/drawing/2014/main" id="{EC5303D0-72F0-708C-DE2C-B7BEA3E584CF}"/>
              </a:ext>
            </a:extLst>
          </p:cNvPr>
          <p:cNvSpPr txBox="1"/>
          <p:nvPr/>
        </p:nvSpPr>
        <p:spPr>
          <a:xfrm>
            <a:off x="7335975" y="2985036"/>
            <a:ext cx="1544519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/>
            <a:r>
              <a:rPr lang="fr-FR" sz="9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Production d’Energie</a:t>
            </a:r>
            <a:endParaRPr lang="fr-FR" sz="900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65E33F88-B9B9-269F-25B4-2DB1E5389B0F}"/>
              </a:ext>
            </a:extLst>
          </p:cNvPr>
          <p:cNvSpPr txBox="1"/>
          <p:nvPr/>
        </p:nvSpPr>
        <p:spPr>
          <a:xfrm>
            <a:off x="8194616" y="2897601"/>
            <a:ext cx="582064" cy="1962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/>
            <a:r>
              <a:rPr lang="fr-FR" sz="675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 2024</a:t>
            </a:r>
          </a:p>
        </p:txBody>
      </p:sp>
      <p:sp>
        <p:nvSpPr>
          <p:cNvPr id="51" name="Titre 1">
            <a:extLst>
              <a:ext uri="{FF2B5EF4-FFF2-40B4-BE49-F238E27FC236}">
                <a16:creationId xmlns:a16="http://schemas.microsoft.com/office/drawing/2014/main" id="{87FD0BD6-AE7D-C204-3C26-0CB02AD66865}"/>
              </a:ext>
            </a:extLst>
          </p:cNvPr>
          <p:cNvSpPr txBox="1">
            <a:spLocks/>
          </p:cNvSpPr>
          <p:nvPr/>
        </p:nvSpPr>
        <p:spPr>
          <a:xfrm>
            <a:off x="5617438" y="4819895"/>
            <a:ext cx="1567973" cy="471488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r>
              <a:rPr lang="fr-FR" sz="15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7 461 GWh </a:t>
            </a:r>
          </a:p>
        </p:txBody>
      </p:sp>
      <p:sp>
        <p:nvSpPr>
          <p:cNvPr id="55" name="ZoneTexte 54">
            <a:extLst>
              <a:ext uri="{FF2B5EF4-FFF2-40B4-BE49-F238E27FC236}">
                <a16:creationId xmlns:a16="http://schemas.microsoft.com/office/drawing/2014/main" id="{AEB91DD2-A8D3-A422-4201-7A98DE6C1EBA}"/>
              </a:ext>
            </a:extLst>
          </p:cNvPr>
          <p:cNvSpPr txBox="1"/>
          <p:nvPr/>
        </p:nvSpPr>
        <p:spPr>
          <a:xfrm>
            <a:off x="5395345" y="5224239"/>
            <a:ext cx="2012156" cy="2135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/>
            <a:r>
              <a:rPr lang="fr-FR" sz="788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d’électricité produite</a:t>
            </a:r>
          </a:p>
        </p:txBody>
      </p:sp>
      <p:sp>
        <p:nvSpPr>
          <p:cNvPr id="56" name="ZoneTexte 55">
            <a:extLst>
              <a:ext uri="{FF2B5EF4-FFF2-40B4-BE49-F238E27FC236}">
                <a16:creationId xmlns:a16="http://schemas.microsoft.com/office/drawing/2014/main" id="{B307F139-FE53-8203-F937-CBFBBA50A8A0}"/>
              </a:ext>
            </a:extLst>
          </p:cNvPr>
          <p:cNvSpPr txBox="1"/>
          <p:nvPr/>
        </p:nvSpPr>
        <p:spPr>
          <a:xfrm>
            <a:off x="6589205" y="4895163"/>
            <a:ext cx="429306" cy="1615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/>
            <a:r>
              <a:rPr lang="fr-FR" sz="45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 2024</a:t>
            </a:r>
          </a:p>
        </p:txBody>
      </p:sp>
      <p:cxnSp>
        <p:nvCxnSpPr>
          <p:cNvPr id="57" name="Connecteur droit 56">
            <a:extLst>
              <a:ext uri="{FF2B5EF4-FFF2-40B4-BE49-F238E27FC236}">
                <a16:creationId xmlns:a16="http://schemas.microsoft.com/office/drawing/2014/main" id="{0180C260-E9A0-B310-673E-0A369A02C0EE}"/>
              </a:ext>
            </a:extLst>
          </p:cNvPr>
          <p:cNvCxnSpPr>
            <a:cxnSpLocks/>
          </p:cNvCxnSpPr>
          <p:nvPr/>
        </p:nvCxnSpPr>
        <p:spPr>
          <a:xfrm flipH="1" flipV="1">
            <a:off x="5662681" y="3429000"/>
            <a:ext cx="0" cy="16266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ZoneTexte 59">
            <a:extLst>
              <a:ext uri="{FF2B5EF4-FFF2-40B4-BE49-F238E27FC236}">
                <a16:creationId xmlns:a16="http://schemas.microsoft.com/office/drawing/2014/main" id="{BDA28BF8-F9DB-EFED-7646-F3C3BC6B7F81}"/>
              </a:ext>
            </a:extLst>
          </p:cNvPr>
          <p:cNvSpPr txBox="1"/>
          <p:nvPr/>
        </p:nvSpPr>
        <p:spPr>
          <a:xfrm>
            <a:off x="958279" y="1728250"/>
            <a:ext cx="195555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/>
            <a:r>
              <a:rPr lang="fr-FR" sz="105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Taux d’électrification nationale</a:t>
            </a:r>
            <a:endParaRPr lang="fr-FR" sz="1050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4F553AB1-CAD3-0F31-ECEC-7D9FC5F742AA}"/>
              </a:ext>
            </a:extLst>
          </p:cNvPr>
          <p:cNvSpPr txBox="1"/>
          <p:nvPr/>
        </p:nvSpPr>
        <p:spPr>
          <a:xfrm>
            <a:off x="2066430" y="1615560"/>
            <a:ext cx="7144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/>
            <a:r>
              <a:rPr lang="fr-FR" sz="6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 2023</a:t>
            </a:r>
            <a:r>
              <a:rPr lang="fr-FR" sz="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LPDSE</a:t>
            </a:r>
          </a:p>
        </p:txBody>
      </p:sp>
      <p:sp>
        <p:nvSpPr>
          <p:cNvPr id="63" name="Titre 1">
            <a:extLst>
              <a:ext uri="{FF2B5EF4-FFF2-40B4-BE49-F238E27FC236}">
                <a16:creationId xmlns:a16="http://schemas.microsoft.com/office/drawing/2014/main" id="{B17761E0-A7F6-13D0-4258-E7FFEE923B11}"/>
              </a:ext>
            </a:extLst>
          </p:cNvPr>
          <p:cNvSpPr txBox="1">
            <a:spLocks/>
          </p:cNvSpPr>
          <p:nvPr/>
        </p:nvSpPr>
        <p:spPr>
          <a:xfrm>
            <a:off x="1655165" y="2019301"/>
            <a:ext cx="757302" cy="325148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r>
              <a:rPr lang="fr-FR" sz="15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84%</a:t>
            </a:r>
          </a:p>
        </p:txBody>
      </p:sp>
      <p:sp>
        <p:nvSpPr>
          <p:cNvPr id="1024" name="Titre 1">
            <a:extLst>
              <a:ext uri="{FF2B5EF4-FFF2-40B4-BE49-F238E27FC236}">
                <a16:creationId xmlns:a16="http://schemas.microsoft.com/office/drawing/2014/main" id="{2E25550D-5A20-61B1-F7C2-AE48B1E31B34}"/>
              </a:ext>
            </a:extLst>
          </p:cNvPr>
          <p:cNvSpPr txBox="1">
            <a:spLocks/>
          </p:cNvSpPr>
          <p:nvPr/>
        </p:nvSpPr>
        <p:spPr>
          <a:xfrm>
            <a:off x="812826" y="2538646"/>
            <a:ext cx="757105" cy="325148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r>
              <a:rPr lang="fr-FR" sz="15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98%</a:t>
            </a:r>
          </a:p>
        </p:txBody>
      </p:sp>
      <p:cxnSp>
        <p:nvCxnSpPr>
          <p:cNvPr id="1025" name="Connecteur : en arc 1024">
            <a:extLst>
              <a:ext uri="{FF2B5EF4-FFF2-40B4-BE49-F238E27FC236}">
                <a16:creationId xmlns:a16="http://schemas.microsoft.com/office/drawing/2014/main" id="{3F4DAA16-B7A2-E8F1-86BB-113875297D0E}"/>
              </a:ext>
            </a:extLst>
          </p:cNvPr>
          <p:cNvCxnSpPr>
            <a:cxnSpLocks/>
            <a:endCxn id="1024" idx="0"/>
          </p:cNvCxnSpPr>
          <p:nvPr/>
        </p:nvCxnSpPr>
        <p:spPr>
          <a:xfrm rot="5400000">
            <a:off x="1490585" y="2045243"/>
            <a:ext cx="194199" cy="792610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7" name="Connecteur : en arc 1026">
            <a:extLst>
              <a:ext uri="{FF2B5EF4-FFF2-40B4-BE49-F238E27FC236}">
                <a16:creationId xmlns:a16="http://schemas.microsoft.com/office/drawing/2014/main" id="{EF4BDA56-FD37-4FFD-C316-208BFE777875}"/>
              </a:ext>
            </a:extLst>
          </p:cNvPr>
          <p:cNvCxnSpPr>
            <a:cxnSpLocks/>
            <a:endCxn id="1037" idx="0"/>
          </p:cNvCxnSpPr>
          <p:nvPr/>
        </p:nvCxnSpPr>
        <p:spPr>
          <a:xfrm rot="16200000" flipH="1">
            <a:off x="2327761" y="2000675"/>
            <a:ext cx="191753" cy="879297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8" name="ZoneTexte 1027">
            <a:extLst>
              <a:ext uri="{FF2B5EF4-FFF2-40B4-BE49-F238E27FC236}">
                <a16:creationId xmlns:a16="http://schemas.microsoft.com/office/drawing/2014/main" id="{BADF3831-924D-92A5-0E3E-DECFE534B715}"/>
              </a:ext>
            </a:extLst>
          </p:cNvPr>
          <p:cNvSpPr txBox="1"/>
          <p:nvPr/>
        </p:nvSpPr>
        <p:spPr>
          <a:xfrm>
            <a:off x="827527" y="2863795"/>
            <a:ext cx="555545" cy="3462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/>
            <a:r>
              <a:rPr lang="fr-FR" sz="825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Urbaine</a:t>
            </a:r>
            <a:endParaRPr lang="fr-FR" sz="825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029" name="ZoneTexte 1028">
            <a:extLst>
              <a:ext uri="{FF2B5EF4-FFF2-40B4-BE49-F238E27FC236}">
                <a16:creationId xmlns:a16="http://schemas.microsoft.com/office/drawing/2014/main" id="{16E5A81F-3FCF-5FA1-8E66-A7FCCA8BE2F6}"/>
              </a:ext>
            </a:extLst>
          </p:cNvPr>
          <p:cNvSpPr txBox="1"/>
          <p:nvPr/>
        </p:nvSpPr>
        <p:spPr>
          <a:xfrm>
            <a:off x="2596567" y="2852845"/>
            <a:ext cx="504617" cy="3462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/>
            <a:r>
              <a:rPr lang="fr-FR" sz="825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Rurale</a:t>
            </a:r>
            <a:endParaRPr lang="fr-FR" sz="825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037" name="Titre 1">
            <a:extLst>
              <a:ext uri="{FF2B5EF4-FFF2-40B4-BE49-F238E27FC236}">
                <a16:creationId xmlns:a16="http://schemas.microsoft.com/office/drawing/2014/main" id="{76B1DE24-D7B4-2D13-7A17-87D9FBF5C954}"/>
              </a:ext>
            </a:extLst>
          </p:cNvPr>
          <p:cNvSpPr txBox="1">
            <a:spLocks/>
          </p:cNvSpPr>
          <p:nvPr/>
        </p:nvSpPr>
        <p:spPr>
          <a:xfrm>
            <a:off x="2512829" y="2536200"/>
            <a:ext cx="700913" cy="325148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82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r>
              <a:rPr lang="fr-FR" sz="165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65,6</a:t>
            </a:r>
            <a:r>
              <a:rPr lang="fr-FR" sz="135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%</a:t>
            </a:r>
          </a:p>
        </p:txBody>
      </p:sp>
      <p:cxnSp>
        <p:nvCxnSpPr>
          <p:cNvPr id="1040" name="Connecteur droit 1039">
            <a:extLst>
              <a:ext uri="{FF2B5EF4-FFF2-40B4-BE49-F238E27FC236}">
                <a16:creationId xmlns:a16="http://schemas.microsoft.com/office/drawing/2014/main" id="{EF94D6D5-CA5C-0F58-388D-162B40E289AE}"/>
              </a:ext>
            </a:extLst>
          </p:cNvPr>
          <p:cNvCxnSpPr>
            <a:cxnSpLocks/>
          </p:cNvCxnSpPr>
          <p:nvPr/>
        </p:nvCxnSpPr>
        <p:spPr>
          <a:xfrm flipV="1">
            <a:off x="3497675" y="1809000"/>
            <a:ext cx="0" cy="162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1" name="Titre 1">
            <a:extLst>
              <a:ext uri="{FF2B5EF4-FFF2-40B4-BE49-F238E27FC236}">
                <a16:creationId xmlns:a16="http://schemas.microsoft.com/office/drawing/2014/main" id="{533322E1-455F-D150-14E0-EA67A7DEAC1D}"/>
              </a:ext>
            </a:extLst>
          </p:cNvPr>
          <p:cNvSpPr txBox="1">
            <a:spLocks/>
          </p:cNvSpPr>
          <p:nvPr/>
        </p:nvSpPr>
        <p:spPr>
          <a:xfrm>
            <a:off x="6421988" y="1980820"/>
            <a:ext cx="2416595" cy="471488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r>
              <a:rPr lang="fr-FR" sz="165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120 FCFA/kWh</a:t>
            </a:r>
            <a:endParaRPr lang="fr-FR" sz="2400" b="1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42" name="ZoneTexte 1041">
            <a:extLst>
              <a:ext uri="{FF2B5EF4-FFF2-40B4-BE49-F238E27FC236}">
                <a16:creationId xmlns:a16="http://schemas.microsoft.com/office/drawing/2014/main" id="{88962E6D-3B9D-AFB1-B050-92B31814A875}"/>
              </a:ext>
            </a:extLst>
          </p:cNvPr>
          <p:cNvSpPr txBox="1"/>
          <p:nvPr/>
        </p:nvSpPr>
        <p:spPr>
          <a:xfrm>
            <a:off x="7018512" y="2401771"/>
            <a:ext cx="1406299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defTabSz="685800"/>
            <a:r>
              <a:rPr lang="fr-FR" sz="9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Cout moyen du kWh</a:t>
            </a:r>
          </a:p>
        </p:txBody>
      </p:sp>
      <p:sp>
        <p:nvSpPr>
          <p:cNvPr id="1043" name="ZoneTexte 1042">
            <a:extLst>
              <a:ext uri="{FF2B5EF4-FFF2-40B4-BE49-F238E27FC236}">
                <a16:creationId xmlns:a16="http://schemas.microsoft.com/office/drawing/2014/main" id="{9D95FCD3-344C-3DF9-6E4D-686F41D36AF0}"/>
              </a:ext>
            </a:extLst>
          </p:cNvPr>
          <p:cNvSpPr txBox="1"/>
          <p:nvPr/>
        </p:nvSpPr>
        <p:spPr>
          <a:xfrm>
            <a:off x="7818149" y="2048543"/>
            <a:ext cx="42930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/>
            <a:r>
              <a:rPr lang="fr-FR" sz="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 2024</a:t>
            </a:r>
          </a:p>
        </p:txBody>
      </p:sp>
      <p:sp>
        <p:nvSpPr>
          <p:cNvPr id="1047" name="Titre 1">
            <a:extLst>
              <a:ext uri="{FF2B5EF4-FFF2-40B4-BE49-F238E27FC236}">
                <a16:creationId xmlns:a16="http://schemas.microsoft.com/office/drawing/2014/main" id="{34908E7D-E2AC-3742-FA76-B2D0596AA06A}"/>
              </a:ext>
            </a:extLst>
          </p:cNvPr>
          <p:cNvSpPr txBox="1">
            <a:spLocks/>
          </p:cNvSpPr>
          <p:nvPr/>
        </p:nvSpPr>
        <p:spPr>
          <a:xfrm>
            <a:off x="4593331" y="3838287"/>
            <a:ext cx="700175" cy="471488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r>
              <a:rPr lang="fr-FR" sz="24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31 </a:t>
            </a:r>
          </a:p>
        </p:txBody>
      </p:sp>
      <p:sp>
        <p:nvSpPr>
          <p:cNvPr id="1048" name="ZoneTexte 1047">
            <a:extLst>
              <a:ext uri="{FF2B5EF4-FFF2-40B4-BE49-F238E27FC236}">
                <a16:creationId xmlns:a16="http://schemas.microsoft.com/office/drawing/2014/main" id="{330A415B-C323-66A1-46DB-22200F697355}"/>
              </a:ext>
            </a:extLst>
          </p:cNvPr>
          <p:cNvSpPr txBox="1"/>
          <p:nvPr/>
        </p:nvSpPr>
        <p:spPr>
          <a:xfrm>
            <a:off x="3856494" y="4267419"/>
            <a:ext cx="16262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defTabSz="685800"/>
            <a:r>
              <a:rPr lang="fr-FR" sz="9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Poste Sources (225/90/30kV)</a:t>
            </a:r>
          </a:p>
        </p:txBody>
      </p:sp>
      <p:sp>
        <p:nvSpPr>
          <p:cNvPr id="1050" name="ZoneTexte 1049">
            <a:extLst>
              <a:ext uri="{FF2B5EF4-FFF2-40B4-BE49-F238E27FC236}">
                <a16:creationId xmlns:a16="http://schemas.microsoft.com/office/drawing/2014/main" id="{D9BF6975-A25D-A604-EDD1-7B8C3DFD35D2}"/>
              </a:ext>
            </a:extLst>
          </p:cNvPr>
          <p:cNvSpPr txBox="1"/>
          <p:nvPr/>
        </p:nvSpPr>
        <p:spPr>
          <a:xfrm>
            <a:off x="5123730" y="3861459"/>
            <a:ext cx="45125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/>
            <a:r>
              <a:rPr lang="fr-FR" sz="6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 2024</a:t>
            </a:r>
          </a:p>
        </p:txBody>
      </p:sp>
      <p:cxnSp>
        <p:nvCxnSpPr>
          <p:cNvPr id="1051" name="Connecteur droit 1050">
            <a:extLst>
              <a:ext uri="{FF2B5EF4-FFF2-40B4-BE49-F238E27FC236}">
                <a16:creationId xmlns:a16="http://schemas.microsoft.com/office/drawing/2014/main" id="{57C5A8E3-2C90-35CD-ABFB-A350310A037C}"/>
              </a:ext>
            </a:extLst>
          </p:cNvPr>
          <p:cNvCxnSpPr>
            <a:cxnSpLocks/>
          </p:cNvCxnSpPr>
          <p:nvPr/>
        </p:nvCxnSpPr>
        <p:spPr>
          <a:xfrm>
            <a:off x="195349" y="3041680"/>
            <a:ext cx="33023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3" name="Titre 1">
            <a:extLst>
              <a:ext uri="{FF2B5EF4-FFF2-40B4-BE49-F238E27FC236}">
                <a16:creationId xmlns:a16="http://schemas.microsoft.com/office/drawing/2014/main" id="{72849142-A099-CA68-314F-F0BACB0F3D23}"/>
              </a:ext>
            </a:extLst>
          </p:cNvPr>
          <p:cNvSpPr txBox="1">
            <a:spLocks/>
          </p:cNvSpPr>
          <p:nvPr/>
        </p:nvSpPr>
        <p:spPr>
          <a:xfrm>
            <a:off x="3201634" y="4766691"/>
            <a:ext cx="753140" cy="471488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7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r>
              <a:rPr lang="fr-FR" sz="24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75% </a:t>
            </a:r>
          </a:p>
        </p:txBody>
      </p:sp>
      <p:sp>
        <p:nvSpPr>
          <p:cNvPr id="1064" name="ZoneTexte 1063">
            <a:extLst>
              <a:ext uri="{FF2B5EF4-FFF2-40B4-BE49-F238E27FC236}">
                <a16:creationId xmlns:a16="http://schemas.microsoft.com/office/drawing/2014/main" id="{E8F0AB7C-DF6F-A991-6AFE-C0EA77CB63ED}"/>
              </a:ext>
            </a:extLst>
          </p:cNvPr>
          <p:cNvSpPr txBox="1"/>
          <p:nvPr/>
        </p:nvSpPr>
        <p:spPr>
          <a:xfrm>
            <a:off x="2474285" y="5174552"/>
            <a:ext cx="162628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defTabSz="685800"/>
            <a:r>
              <a:rPr lang="fr-FR" sz="9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Facteur de charge</a:t>
            </a:r>
          </a:p>
        </p:txBody>
      </p:sp>
      <p:sp>
        <p:nvSpPr>
          <p:cNvPr id="1065" name="ZoneTexte 1064">
            <a:extLst>
              <a:ext uri="{FF2B5EF4-FFF2-40B4-BE49-F238E27FC236}">
                <a16:creationId xmlns:a16="http://schemas.microsoft.com/office/drawing/2014/main" id="{CC1A4655-9A2A-BE6C-76C2-4D57CCF53255}"/>
              </a:ext>
            </a:extLst>
          </p:cNvPr>
          <p:cNvSpPr txBox="1"/>
          <p:nvPr/>
        </p:nvSpPr>
        <p:spPr>
          <a:xfrm>
            <a:off x="3720316" y="4789472"/>
            <a:ext cx="451252" cy="1731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/>
            <a:r>
              <a:rPr lang="fr-FR" sz="525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 2024</a:t>
            </a:r>
          </a:p>
        </p:txBody>
      </p:sp>
      <p:cxnSp>
        <p:nvCxnSpPr>
          <p:cNvPr id="1067" name="Connecteur droit 1066">
            <a:extLst>
              <a:ext uri="{FF2B5EF4-FFF2-40B4-BE49-F238E27FC236}">
                <a16:creationId xmlns:a16="http://schemas.microsoft.com/office/drawing/2014/main" id="{5A043FE9-597B-300D-9EF5-ADEB1C78A112}"/>
              </a:ext>
            </a:extLst>
          </p:cNvPr>
          <p:cNvCxnSpPr>
            <a:cxnSpLocks/>
          </p:cNvCxnSpPr>
          <p:nvPr/>
        </p:nvCxnSpPr>
        <p:spPr>
          <a:xfrm flipH="1" flipV="1">
            <a:off x="4196927" y="3429000"/>
            <a:ext cx="0" cy="162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2" name="Connecteur droit 1081">
            <a:extLst>
              <a:ext uri="{FF2B5EF4-FFF2-40B4-BE49-F238E27FC236}">
                <a16:creationId xmlns:a16="http://schemas.microsoft.com/office/drawing/2014/main" id="{6E4AEE1E-8D97-B73D-0972-58C4973ECE95}"/>
              </a:ext>
            </a:extLst>
          </p:cNvPr>
          <p:cNvCxnSpPr>
            <a:cxnSpLocks/>
          </p:cNvCxnSpPr>
          <p:nvPr/>
        </p:nvCxnSpPr>
        <p:spPr>
          <a:xfrm>
            <a:off x="6567052" y="2882344"/>
            <a:ext cx="21089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5" name="Connecteur droit 1084">
            <a:extLst>
              <a:ext uri="{FF2B5EF4-FFF2-40B4-BE49-F238E27FC236}">
                <a16:creationId xmlns:a16="http://schemas.microsoft.com/office/drawing/2014/main" id="{C93A37BC-8E5E-5751-2C21-B07C7EFA45A4}"/>
              </a:ext>
            </a:extLst>
          </p:cNvPr>
          <p:cNvCxnSpPr>
            <a:cxnSpLocks/>
          </p:cNvCxnSpPr>
          <p:nvPr/>
        </p:nvCxnSpPr>
        <p:spPr>
          <a:xfrm>
            <a:off x="6179751" y="3121527"/>
            <a:ext cx="3873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9" name="Connecteur droit 2048">
            <a:extLst>
              <a:ext uri="{FF2B5EF4-FFF2-40B4-BE49-F238E27FC236}">
                <a16:creationId xmlns:a16="http://schemas.microsoft.com/office/drawing/2014/main" id="{149C7EE5-045B-BF20-ACC0-DEAED9A09028}"/>
              </a:ext>
            </a:extLst>
          </p:cNvPr>
          <p:cNvCxnSpPr>
            <a:cxnSpLocks/>
          </p:cNvCxnSpPr>
          <p:nvPr/>
        </p:nvCxnSpPr>
        <p:spPr>
          <a:xfrm>
            <a:off x="6179750" y="3121527"/>
            <a:ext cx="0" cy="3074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0B4730F8-A014-46A6-B7DF-30AA5B87AD28}"/>
              </a:ext>
            </a:extLst>
          </p:cNvPr>
          <p:cNvSpPr/>
          <p:nvPr/>
        </p:nvSpPr>
        <p:spPr>
          <a:xfrm>
            <a:off x="-9166" y="6688410"/>
            <a:ext cx="9153166" cy="188640"/>
          </a:xfrm>
          <a:prstGeom prst="rect">
            <a:avLst/>
          </a:prstGeom>
          <a:solidFill>
            <a:srgbClr val="558B2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CADB20A-9DA7-91F3-5CFC-C64CA36AFFA8}"/>
              </a:ext>
            </a:extLst>
          </p:cNvPr>
          <p:cNvSpPr/>
          <p:nvPr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8F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pic>
        <p:nvPicPr>
          <p:cNvPr id="8" name="Picture 8">
            <a:extLst>
              <a:ext uri="{FF2B5EF4-FFF2-40B4-BE49-F238E27FC236}">
                <a16:creationId xmlns:a16="http://schemas.microsoft.com/office/drawing/2014/main" id="{D0D7D175-07C6-8354-82CB-7DAFDE70861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317675"/>
            <a:ext cx="1666527" cy="414965"/>
          </a:xfrm>
          <a:prstGeom prst="rect">
            <a:avLst/>
          </a:prstGeom>
        </p:spPr>
      </p:pic>
      <p:sp>
        <p:nvSpPr>
          <p:cNvPr id="10" name="Title 6">
            <a:extLst>
              <a:ext uri="{FF2B5EF4-FFF2-40B4-BE49-F238E27FC236}">
                <a16:creationId xmlns:a16="http://schemas.microsoft.com/office/drawing/2014/main" id="{48D31867-7130-7094-B823-7221DD22AA9C}"/>
              </a:ext>
            </a:extLst>
          </p:cNvPr>
          <p:cNvSpPr txBox="1">
            <a:spLocks/>
          </p:cNvSpPr>
          <p:nvPr/>
        </p:nvSpPr>
        <p:spPr>
          <a:xfrm>
            <a:off x="-150194" y="359341"/>
            <a:ext cx="8695965" cy="914400"/>
          </a:xfrm>
          <a:prstGeom prst="rect">
            <a:avLst/>
          </a:prstGeom>
          <a:noFill/>
          <a:ln w="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b="1" dirty="0">
                <a:solidFill>
                  <a:srgbClr val="FF6F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Quelques chiffres clés </a:t>
            </a:r>
            <a:endParaRPr lang="bg-BG" sz="4800" dirty="0">
              <a:solidFill>
                <a:srgbClr val="FF6F00"/>
              </a:solidFill>
              <a:latin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2755118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8BA44C09-B0C6-CE2A-5433-2CDD4A3C7685}"/>
              </a:ext>
            </a:extLst>
          </p:cNvPr>
          <p:cNvSpPr/>
          <p:nvPr/>
        </p:nvSpPr>
        <p:spPr>
          <a:xfrm>
            <a:off x="479652" y="1861838"/>
            <a:ext cx="8116461" cy="271928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fr-FR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5" name="Organigramme : Document 44">
            <a:extLst>
              <a:ext uri="{FF2B5EF4-FFF2-40B4-BE49-F238E27FC236}">
                <a16:creationId xmlns:a16="http://schemas.microsoft.com/office/drawing/2014/main" id="{89A9FEA9-AEF0-D048-6680-E195D00668D3}"/>
              </a:ext>
            </a:extLst>
          </p:cNvPr>
          <p:cNvSpPr/>
          <p:nvPr/>
        </p:nvSpPr>
        <p:spPr>
          <a:xfrm>
            <a:off x="479653" y="1508668"/>
            <a:ext cx="8052506" cy="513636"/>
          </a:xfrm>
          <a:prstGeom prst="flowChartDocumen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fr-FR" b="1" dirty="0">
                <a:solidFill>
                  <a:prstClr val="white"/>
                </a:solidFill>
                <a:latin typeface="Calibri" panose="020F0502020204030204"/>
              </a:rPr>
              <a:t>Défis à relever par le Régulateur 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C7222E51-26D0-FC58-954F-730BD427D2B7}"/>
              </a:ext>
            </a:extLst>
          </p:cNvPr>
          <p:cNvSpPr txBox="1"/>
          <p:nvPr/>
        </p:nvSpPr>
        <p:spPr>
          <a:xfrm>
            <a:off x="547887" y="2076079"/>
            <a:ext cx="7835153" cy="23430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8588" indent="-128588" defTabSz="6858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11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Garantir </a:t>
            </a:r>
            <a:r>
              <a:rPr lang="fr-FR" sz="11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 accès non discriminatoire </a:t>
            </a:r>
            <a:r>
              <a:rPr lang="fr-FR" sz="11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aux réseaux de transport et de distribution</a:t>
            </a:r>
            <a:r>
              <a:rPr lang="fr-FR" sz="11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marL="128588" indent="-128588" defTabSz="6858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11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Assurer </a:t>
            </a:r>
            <a:r>
              <a:rPr lang="fr-FR" sz="11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surveillance du marché</a:t>
            </a:r>
          </a:p>
          <a:p>
            <a:pPr marL="128588" indent="-128588" defTabSz="6858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11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Garantir la </a:t>
            </a:r>
            <a:r>
              <a:rPr lang="fr-FR" sz="11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transparence</a:t>
            </a:r>
            <a:r>
              <a:rPr lang="fr-FR" sz="11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du marché</a:t>
            </a:r>
          </a:p>
          <a:p>
            <a:pPr marL="128588" indent="-128588" defTabSz="6858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11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Garantir une </a:t>
            </a:r>
            <a:r>
              <a:rPr lang="fr-FR" sz="11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concurrence loyale entre opérateurs </a:t>
            </a:r>
            <a:r>
              <a:rPr lang="fr-FR" sz="11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(producteurs, fournisseurs, </a:t>
            </a:r>
            <a:r>
              <a:rPr lang="fr-FR" sz="1100" dirty="0" err="1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etc</a:t>
            </a:r>
            <a:r>
              <a:rPr lang="fr-FR" sz="11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  <a:p>
            <a:pPr marL="128588" indent="-128588" defTabSz="6858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11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Assurer </a:t>
            </a:r>
            <a:r>
              <a:rPr lang="fr-FR" sz="11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des tarifs justes et soutenables</a:t>
            </a:r>
            <a:r>
              <a:rPr lang="fr-FR" sz="11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conciliant protection des consommateurs et viabilité économique des opérateurs</a:t>
            </a:r>
          </a:p>
          <a:p>
            <a:pPr marL="128588" indent="-128588" defTabSz="6858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11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Prévenir les </a:t>
            </a:r>
            <a:r>
              <a:rPr lang="fr-FR" sz="11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positions dominantes et les pratiques anticoncurrentielles </a:t>
            </a:r>
            <a:r>
              <a:rPr lang="fr-FR" sz="11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dans un marché encore fortement concentré</a:t>
            </a:r>
          </a:p>
          <a:p>
            <a:pPr marL="128588" indent="-128588" defTabSz="6858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11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Assurer la </a:t>
            </a:r>
            <a:r>
              <a:rPr lang="fr-FR" sz="11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conformité des dispositions de fonctionnement du marché national </a:t>
            </a:r>
            <a:r>
              <a:rPr lang="fr-FR" sz="11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avec celles du marché régional</a:t>
            </a:r>
          </a:p>
        </p:txBody>
      </p:sp>
      <p:sp>
        <p:nvSpPr>
          <p:cNvPr id="12" name="Organigramme : Document 11">
            <a:extLst>
              <a:ext uri="{FF2B5EF4-FFF2-40B4-BE49-F238E27FC236}">
                <a16:creationId xmlns:a16="http://schemas.microsoft.com/office/drawing/2014/main" id="{BDCEC756-4775-3F13-7674-AD848F40285A}"/>
              </a:ext>
            </a:extLst>
          </p:cNvPr>
          <p:cNvSpPr/>
          <p:nvPr/>
        </p:nvSpPr>
        <p:spPr>
          <a:xfrm>
            <a:off x="439065" y="4639839"/>
            <a:ext cx="8157047" cy="554015"/>
          </a:xfrm>
          <a:prstGeom prst="flowChartDocumen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fr-FR" b="1" dirty="0">
                <a:solidFill>
                  <a:prstClr val="white"/>
                </a:solidFill>
                <a:latin typeface="Calibri" panose="020F0502020204030204"/>
              </a:rPr>
              <a:t>Perspectives à long terme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7C6BF05-A561-0C5F-C5BC-E2D9B16F4D06}"/>
              </a:ext>
            </a:extLst>
          </p:cNvPr>
          <p:cNvSpPr/>
          <p:nvPr/>
        </p:nvSpPr>
        <p:spPr>
          <a:xfrm>
            <a:off x="439066" y="5093086"/>
            <a:ext cx="8157047" cy="124284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fr-FR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8205C067-E1F3-B22B-4318-2F482C434904}"/>
              </a:ext>
            </a:extLst>
          </p:cNvPr>
          <p:cNvSpPr txBox="1"/>
          <p:nvPr/>
        </p:nvSpPr>
        <p:spPr>
          <a:xfrm>
            <a:off x="769763" y="5126731"/>
            <a:ext cx="7391400" cy="8856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lnSpc>
                <a:spcPct val="150000"/>
              </a:lnSpc>
            </a:pPr>
            <a:r>
              <a:rPr lang="fr-FR" sz="12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Après une période fixée dans les Règles de marché, une évaluation déterminera </a:t>
            </a:r>
            <a:r>
              <a:rPr lang="fr-FR" sz="12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l’évolution du modèle de marché</a:t>
            </a:r>
            <a:r>
              <a:rPr lang="fr-FR" sz="12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De nouveaux acteurs et opérations pourront alors être envisagés pour répondre aux besoins changeants du Marché.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BA0C9C25-A24D-A657-E533-2ECA00D84DEF}"/>
              </a:ext>
            </a:extLst>
          </p:cNvPr>
          <p:cNvSpPr txBox="1">
            <a:spLocks/>
          </p:cNvSpPr>
          <p:nvPr/>
        </p:nvSpPr>
        <p:spPr>
          <a:xfrm>
            <a:off x="380866" y="712369"/>
            <a:ext cx="8002175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685800"/>
            <a:endParaRPr lang="fr-FR" sz="1350" b="1" dirty="0">
              <a:solidFill>
                <a:srgbClr val="ED7D31">
                  <a:lumMod val="50000"/>
                </a:srgbClr>
              </a:solidFill>
              <a:latin typeface="Montserrat" panose="00000500000000000000" pitchFamily="2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A93A78D-A203-EF63-071E-51B0286A812F}"/>
              </a:ext>
            </a:extLst>
          </p:cNvPr>
          <p:cNvSpPr txBox="1"/>
          <p:nvPr/>
        </p:nvSpPr>
        <p:spPr>
          <a:xfrm>
            <a:off x="8749309" y="5642273"/>
            <a:ext cx="208955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/>
            <a:r>
              <a:rPr lang="fr-FR" sz="1050" b="1" dirty="0">
                <a:solidFill>
                  <a:prstClr val="black"/>
                </a:solidFill>
                <a:latin typeface="Montserrat" panose="00000500000000000000" pitchFamily="2" charset="0"/>
              </a:rPr>
              <a:t>7</a:t>
            </a:r>
            <a:endParaRPr lang="fr-FR" sz="105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6" name="Picture 8">
            <a:extLst>
              <a:ext uri="{FF2B5EF4-FFF2-40B4-BE49-F238E27FC236}">
                <a16:creationId xmlns:a16="http://schemas.microsoft.com/office/drawing/2014/main" id="{30F439DD-F3FC-13D5-4A4A-D567A0B1F09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317675"/>
            <a:ext cx="1666527" cy="414965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AD29670C-B667-8EF5-4394-1365D7A09472}"/>
              </a:ext>
            </a:extLst>
          </p:cNvPr>
          <p:cNvSpPr txBox="1">
            <a:spLocks/>
          </p:cNvSpPr>
          <p:nvPr/>
        </p:nvSpPr>
        <p:spPr>
          <a:xfrm>
            <a:off x="539552" y="732640"/>
            <a:ext cx="8006219" cy="583594"/>
          </a:xfrm>
          <a:prstGeom prst="rect">
            <a:avLst/>
          </a:prstGeom>
          <a:noFill/>
          <a:ln w="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b="1" dirty="0">
                <a:solidFill>
                  <a:srgbClr val="FF6F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Défis et Perspectives</a:t>
            </a:r>
            <a:endParaRPr lang="bg-BG" sz="4800" dirty="0">
              <a:solidFill>
                <a:srgbClr val="FF6F00"/>
              </a:solidFill>
              <a:latin typeface="Cambria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DF0F18D-69E8-B13B-B3DE-6C015777C600}"/>
              </a:ext>
            </a:extLst>
          </p:cNvPr>
          <p:cNvSpPr/>
          <p:nvPr/>
        </p:nvSpPr>
        <p:spPr>
          <a:xfrm>
            <a:off x="-9166" y="6688410"/>
            <a:ext cx="9153166" cy="188640"/>
          </a:xfrm>
          <a:prstGeom prst="rect">
            <a:avLst/>
          </a:prstGeom>
          <a:solidFill>
            <a:srgbClr val="558B2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32F13B1-2C94-5FA9-ABCB-37E01C100B5D}"/>
              </a:ext>
            </a:extLst>
          </p:cNvPr>
          <p:cNvSpPr/>
          <p:nvPr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8F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38739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5CC822-4017-64A1-8F3B-4991FDB677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5DBEFA30-0853-5B90-1AD6-0B2D34588594}"/>
              </a:ext>
            </a:extLst>
          </p:cNvPr>
          <p:cNvSpPr txBox="1">
            <a:spLocks/>
          </p:cNvSpPr>
          <p:nvPr/>
        </p:nvSpPr>
        <p:spPr>
          <a:xfrm>
            <a:off x="380866" y="712369"/>
            <a:ext cx="8002175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685800"/>
            <a:endParaRPr lang="fr-FR" sz="1350" b="1" dirty="0">
              <a:solidFill>
                <a:srgbClr val="ED7D31">
                  <a:lumMod val="50000"/>
                </a:srgbClr>
              </a:solidFill>
              <a:latin typeface="Montserrat" panose="00000500000000000000" pitchFamily="2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4E1F406-10EF-C222-4354-8AC2EEAB0242}"/>
              </a:ext>
            </a:extLst>
          </p:cNvPr>
          <p:cNvSpPr txBox="1"/>
          <p:nvPr/>
        </p:nvSpPr>
        <p:spPr>
          <a:xfrm>
            <a:off x="8749309" y="5642273"/>
            <a:ext cx="208955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/>
            <a:r>
              <a:rPr lang="fr-FR" sz="1050" b="1" dirty="0">
                <a:solidFill>
                  <a:prstClr val="black"/>
                </a:solidFill>
                <a:latin typeface="Montserrat" panose="00000500000000000000" pitchFamily="2" charset="0"/>
              </a:rPr>
              <a:t>7</a:t>
            </a:r>
            <a:endParaRPr lang="fr-FR" sz="105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6" name="Picture 8">
            <a:extLst>
              <a:ext uri="{FF2B5EF4-FFF2-40B4-BE49-F238E27FC236}">
                <a16:creationId xmlns:a16="http://schemas.microsoft.com/office/drawing/2014/main" id="{8A31133A-F9BA-2F35-8B67-214DF50C76B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317675"/>
            <a:ext cx="1666527" cy="41496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ED6BC6E-927D-FF12-B54B-86EBED761E21}"/>
              </a:ext>
            </a:extLst>
          </p:cNvPr>
          <p:cNvSpPr/>
          <p:nvPr/>
        </p:nvSpPr>
        <p:spPr>
          <a:xfrm>
            <a:off x="-9166" y="6688410"/>
            <a:ext cx="9153166" cy="188640"/>
          </a:xfrm>
          <a:prstGeom prst="rect">
            <a:avLst/>
          </a:prstGeom>
          <a:solidFill>
            <a:srgbClr val="558B2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D030336-CB7A-E130-2EFF-1337E94F981F}"/>
              </a:ext>
            </a:extLst>
          </p:cNvPr>
          <p:cNvSpPr/>
          <p:nvPr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8F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3CFD83B1-A565-CB4A-DAFD-8A6C5D5357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518344"/>
            <a:ext cx="4270012" cy="2249980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5B37A14C-C607-70C6-EA03-E9AA96D35B9F}"/>
              </a:ext>
            </a:extLst>
          </p:cNvPr>
          <p:cNvSpPr txBox="1"/>
          <p:nvPr/>
        </p:nvSpPr>
        <p:spPr>
          <a:xfrm>
            <a:off x="926333" y="4236755"/>
            <a:ext cx="7421963" cy="77525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pPr defTabSz="685800">
              <a:lnSpc>
                <a:spcPct val="90000"/>
              </a:lnSpc>
              <a:spcBef>
                <a:spcPct val="0"/>
              </a:spcBef>
              <a:spcAft>
                <a:spcPts val="450"/>
              </a:spcAft>
            </a:pPr>
            <a:r>
              <a:rPr lang="en-US" sz="3300" b="1" dirty="0">
                <a:solidFill>
                  <a:prstClr val="black"/>
                </a:solidFill>
                <a:latin typeface="Montserrat" panose="00000500000000000000" pitchFamily="2" charset="0"/>
              </a:rPr>
              <a:t>MERCI DE VOTRE ATTENTION !!</a:t>
            </a:r>
          </a:p>
        </p:txBody>
      </p:sp>
    </p:spTree>
    <p:extLst>
      <p:ext uri="{BB962C8B-B14F-4D97-AF65-F5344CB8AC3E}">
        <p14:creationId xmlns:p14="http://schemas.microsoft.com/office/powerpoint/2010/main" val="1453578753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reseau">
      <a:dk1>
        <a:srgbClr val="000000"/>
      </a:dk1>
      <a:lt1>
        <a:sysClr val="window" lastClr="FFFFFF"/>
      </a:lt1>
      <a:dk2>
        <a:srgbClr val="FF6F00"/>
      </a:dk2>
      <a:lt2>
        <a:srgbClr val="EEECE1"/>
      </a:lt2>
      <a:accent1>
        <a:srgbClr val="FF6F00"/>
      </a:accent1>
      <a:accent2>
        <a:srgbClr val="92D050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gulae-1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76200"/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11176</TotalTime>
  <Words>497</Words>
  <Application>Microsoft Office PowerPoint</Application>
  <PresentationFormat>Affichage à l'écran (4:3)</PresentationFormat>
  <Paragraphs>118</Paragraphs>
  <Slides>7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7</vt:i4>
      </vt:variant>
    </vt:vector>
  </HeadingPairs>
  <TitlesOfParts>
    <vt:vector size="19" baseType="lpstr">
      <vt:lpstr>Arial</vt:lpstr>
      <vt:lpstr>Calibri</vt:lpstr>
      <vt:lpstr>Calibri Light</vt:lpstr>
      <vt:lpstr>Cambria</vt:lpstr>
      <vt:lpstr>Franklin Gothic Book</vt:lpstr>
      <vt:lpstr>Montserrat</vt:lpstr>
      <vt:lpstr>NunitoSans-ExtraBold</vt:lpstr>
      <vt:lpstr>Tahoma</vt:lpstr>
      <vt:lpstr>Wingdings</vt:lpstr>
      <vt:lpstr>blank</vt:lpstr>
      <vt:lpstr>Office Theme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Cynthia DI LEONFORTE</dc:creator>
  <cp:lastModifiedBy>Aliou NDAO</cp:lastModifiedBy>
  <cp:revision>299</cp:revision>
  <cp:lastPrinted>2023-06-27T13:48:41Z</cp:lastPrinted>
  <dcterms:created xsi:type="dcterms:W3CDTF">2018-07-03T08:45:27Z</dcterms:created>
  <dcterms:modified xsi:type="dcterms:W3CDTF">2026-01-30T12:27:54Z</dcterms:modified>
</cp:coreProperties>
</file>